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264" r:id="rId3"/>
    <p:sldId id="261" r:id="rId4"/>
    <p:sldId id="263" r:id="rId5"/>
    <p:sldId id="265" r:id="rId6"/>
    <p:sldId id="266" r:id="rId7"/>
    <p:sldId id="267" r:id="rId8"/>
    <p:sldId id="269" r:id="rId9"/>
    <p:sldId id="271" r:id="rId10"/>
    <p:sldId id="272" r:id="rId11"/>
    <p:sldId id="304" r:id="rId12"/>
    <p:sldId id="275" r:id="rId13"/>
    <p:sldId id="316" r:id="rId14"/>
    <p:sldId id="276" r:id="rId15"/>
    <p:sldId id="317" r:id="rId16"/>
    <p:sldId id="281" r:id="rId17"/>
    <p:sldId id="284" r:id="rId18"/>
    <p:sldId id="310" r:id="rId19"/>
    <p:sldId id="282" r:id="rId20"/>
    <p:sldId id="299" r:id="rId21"/>
    <p:sldId id="303" r:id="rId22"/>
    <p:sldId id="287" r:id="rId23"/>
    <p:sldId id="305" r:id="rId24"/>
    <p:sldId id="309" r:id="rId25"/>
    <p:sldId id="301" r:id="rId26"/>
    <p:sldId id="302" r:id="rId27"/>
    <p:sldId id="288" r:id="rId28"/>
    <p:sldId id="289" r:id="rId29"/>
    <p:sldId id="293" r:id="rId30"/>
    <p:sldId id="295" r:id="rId31"/>
    <p:sldId id="296" r:id="rId3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226" autoAdjust="0"/>
  </p:normalViewPr>
  <p:slideViewPr>
    <p:cSldViewPr showGuides="1">
      <p:cViewPr varScale="1">
        <p:scale>
          <a:sx n="75" d="100"/>
          <a:sy n="75" d="100"/>
        </p:scale>
        <p:origin x="-930" y="-90"/>
      </p:cViewPr>
      <p:guideLst>
        <p:guide orient="horz" pos="2160"/>
        <p:guide pos="2880"/>
      </p:guideLst>
    </p:cSldViewPr>
  </p:slideViewPr>
  <p:notesTextViewPr>
    <p:cViewPr>
      <p:scale>
        <a:sx n="100" d="100"/>
        <a:sy n="100" d="100"/>
      </p:scale>
      <p:origin x="0" y="0"/>
    </p:cViewPr>
  </p:notesTextViewPr>
  <p:sorterViewPr>
    <p:cViewPr>
      <p:scale>
        <a:sx n="97" d="100"/>
        <a:sy n="97" d="100"/>
      </p:scale>
      <p:origin x="0" y="25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89428" tIns="44714" rIns="89428" bIns="44714" numCol="1" anchor="t" anchorCtr="0" compatLnSpc="1">
            <a:prstTxWarp prst="textNoShape">
              <a:avLst/>
            </a:prstTxWarp>
          </a:bodyPr>
          <a:lstStyle>
            <a:lvl1pPr defTabSz="893763" eaLnBrk="1" hangingPunct="1">
              <a:defRPr sz="1200">
                <a:latin typeface="Arial" charset="0"/>
              </a:defRPr>
            </a:lvl1pPr>
          </a:lstStyle>
          <a:p>
            <a:pPr>
              <a:defRPr/>
            </a:pPr>
            <a:endParaRPr lang="en-US"/>
          </a:p>
        </p:txBody>
      </p:sp>
      <p:sp>
        <p:nvSpPr>
          <p:cNvPr id="716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89428" tIns="44714" rIns="89428" bIns="44714" numCol="1" anchor="t" anchorCtr="0" compatLnSpc="1">
            <a:prstTxWarp prst="textNoShape">
              <a:avLst/>
            </a:prstTxWarp>
          </a:bodyPr>
          <a:lstStyle>
            <a:lvl1pPr algn="r" defTabSz="893763" eaLnBrk="1" hangingPunct="1">
              <a:defRPr sz="1200">
                <a:latin typeface="Arial" charset="0"/>
              </a:defRPr>
            </a:lvl1pPr>
          </a:lstStyle>
          <a:p>
            <a:pPr>
              <a:defRPr/>
            </a:pPr>
            <a:endParaRPr lang="en-US"/>
          </a:p>
        </p:txBody>
      </p:sp>
      <p:sp>
        <p:nvSpPr>
          <p:cNvPr id="716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89428" tIns="44714" rIns="89428" bIns="44714" numCol="1" anchor="b" anchorCtr="0" compatLnSpc="1">
            <a:prstTxWarp prst="textNoShape">
              <a:avLst/>
            </a:prstTxWarp>
          </a:bodyPr>
          <a:lstStyle>
            <a:lvl1pPr defTabSz="893763" eaLnBrk="1" hangingPunct="1">
              <a:defRPr sz="1200">
                <a:latin typeface="Arial" charset="0"/>
              </a:defRPr>
            </a:lvl1pPr>
          </a:lstStyle>
          <a:p>
            <a:pPr>
              <a:defRPr/>
            </a:pPr>
            <a:endParaRPr lang="en-US"/>
          </a:p>
        </p:txBody>
      </p:sp>
      <p:sp>
        <p:nvSpPr>
          <p:cNvPr id="716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89428" tIns="44714" rIns="89428" bIns="44714" numCol="1" anchor="b" anchorCtr="0" compatLnSpc="1">
            <a:prstTxWarp prst="textNoShape">
              <a:avLst/>
            </a:prstTxWarp>
          </a:bodyPr>
          <a:lstStyle>
            <a:lvl1pPr algn="r" defTabSz="893763" eaLnBrk="1" hangingPunct="1">
              <a:defRPr sz="1200">
                <a:latin typeface="Arial" charset="0"/>
              </a:defRPr>
            </a:lvl1pPr>
          </a:lstStyle>
          <a:p>
            <a:pPr>
              <a:defRPr/>
            </a:pPr>
            <a:fld id="{BD646F92-2C3C-4569-81FA-604B649611D6}"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4820" name="Rectangle 4"/>
          <p:cNvSpPr>
            <a:spLocks noRo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eaLnBrk="1" hangingPunct="1">
              <a:defRPr sz="1200">
                <a:latin typeface="Arial" charset="0"/>
              </a:defRPr>
            </a:lvl1pPr>
          </a:lstStyle>
          <a:p>
            <a:pPr>
              <a:defRPr/>
            </a:pPr>
            <a:fld id="{82E1A345-97AA-490B-9DEE-E1E1A086F5A9}"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de-DE" smtClean="0"/>
          </a:p>
        </p:txBody>
      </p:sp>
      <p:sp>
        <p:nvSpPr>
          <p:cNvPr id="35844" name="Slide Number Placeholder 3"/>
          <p:cNvSpPr>
            <a:spLocks noGrp="1"/>
          </p:cNvSpPr>
          <p:nvPr>
            <p:ph type="sldNum" sz="quarter" idx="5"/>
          </p:nvPr>
        </p:nvSpPr>
        <p:spPr>
          <a:noFill/>
        </p:spPr>
        <p:txBody>
          <a:bodyPr/>
          <a:lstStyle/>
          <a:p>
            <a:fld id="{33AA23D5-C4E5-406F-9CE3-3A0689405AE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de-DE" smtClean="0"/>
          </a:p>
        </p:txBody>
      </p:sp>
      <p:sp>
        <p:nvSpPr>
          <p:cNvPr id="45060" name="Slide Number Placeholder 3"/>
          <p:cNvSpPr>
            <a:spLocks noGrp="1"/>
          </p:cNvSpPr>
          <p:nvPr>
            <p:ph type="sldNum" sz="quarter" idx="5"/>
          </p:nvPr>
        </p:nvSpPr>
        <p:spPr>
          <a:noFill/>
        </p:spPr>
        <p:txBody>
          <a:bodyPr/>
          <a:lstStyle/>
          <a:p>
            <a:fld id="{5A51AB0E-5D22-4B1F-99F9-5CFA5C7A606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de-DE" smtClean="0"/>
          </a:p>
        </p:txBody>
      </p:sp>
      <p:sp>
        <p:nvSpPr>
          <p:cNvPr id="46084" name="Slide Number Placeholder 3"/>
          <p:cNvSpPr>
            <a:spLocks noGrp="1"/>
          </p:cNvSpPr>
          <p:nvPr>
            <p:ph type="sldNum" sz="quarter" idx="5"/>
          </p:nvPr>
        </p:nvSpPr>
        <p:spPr>
          <a:noFill/>
        </p:spPr>
        <p:txBody>
          <a:bodyPr/>
          <a:lstStyle/>
          <a:p>
            <a:fld id="{C8D3F0F7-BB40-483A-A65A-772D75740DC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de-DE" smtClean="0"/>
          </a:p>
        </p:txBody>
      </p:sp>
      <p:sp>
        <p:nvSpPr>
          <p:cNvPr id="47108" name="Slide Number Placeholder 3"/>
          <p:cNvSpPr>
            <a:spLocks noGrp="1"/>
          </p:cNvSpPr>
          <p:nvPr>
            <p:ph type="sldNum" sz="quarter" idx="5"/>
          </p:nvPr>
        </p:nvSpPr>
        <p:spPr>
          <a:noFill/>
        </p:spPr>
        <p:txBody>
          <a:bodyPr/>
          <a:lstStyle/>
          <a:p>
            <a:fld id="{13B5AFB6-9930-4D92-A83C-42133B6384B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de-DE" smtClean="0"/>
          </a:p>
        </p:txBody>
      </p:sp>
      <p:sp>
        <p:nvSpPr>
          <p:cNvPr id="48132" name="Slide Number Placeholder 3"/>
          <p:cNvSpPr>
            <a:spLocks noGrp="1"/>
          </p:cNvSpPr>
          <p:nvPr>
            <p:ph type="sldNum" sz="quarter" idx="5"/>
          </p:nvPr>
        </p:nvSpPr>
        <p:spPr>
          <a:noFill/>
        </p:spPr>
        <p:txBody>
          <a:bodyPr/>
          <a:lstStyle/>
          <a:p>
            <a:fld id="{709E8E2D-7302-4AC0-8E1F-9B3A9462BEC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de-DE" smtClean="0"/>
          </a:p>
        </p:txBody>
      </p:sp>
      <p:sp>
        <p:nvSpPr>
          <p:cNvPr id="49156" name="Slide Number Placeholder 3"/>
          <p:cNvSpPr>
            <a:spLocks noGrp="1"/>
          </p:cNvSpPr>
          <p:nvPr>
            <p:ph type="sldNum" sz="quarter" idx="5"/>
          </p:nvPr>
        </p:nvSpPr>
        <p:spPr>
          <a:noFill/>
        </p:spPr>
        <p:txBody>
          <a:bodyPr/>
          <a:lstStyle/>
          <a:p>
            <a:fld id="{3CB08377-9052-4AC1-AFB0-1B00651FEED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de-DE" smtClean="0"/>
          </a:p>
        </p:txBody>
      </p:sp>
      <p:sp>
        <p:nvSpPr>
          <p:cNvPr id="50180" name="Slide Number Placeholder 3"/>
          <p:cNvSpPr>
            <a:spLocks noGrp="1"/>
          </p:cNvSpPr>
          <p:nvPr>
            <p:ph type="sldNum" sz="quarter" idx="5"/>
          </p:nvPr>
        </p:nvSpPr>
        <p:spPr>
          <a:noFill/>
        </p:spPr>
        <p:txBody>
          <a:bodyPr/>
          <a:lstStyle/>
          <a:p>
            <a:fld id="{450C5A8C-D851-4531-89B2-8429E8ED70E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de-DE" smtClean="0"/>
          </a:p>
        </p:txBody>
      </p:sp>
      <p:sp>
        <p:nvSpPr>
          <p:cNvPr id="51204" name="Slide Number Placeholder 3"/>
          <p:cNvSpPr>
            <a:spLocks noGrp="1"/>
          </p:cNvSpPr>
          <p:nvPr>
            <p:ph type="sldNum" sz="quarter" idx="5"/>
          </p:nvPr>
        </p:nvSpPr>
        <p:spPr>
          <a:noFill/>
        </p:spPr>
        <p:txBody>
          <a:bodyPr/>
          <a:lstStyle/>
          <a:p>
            <a:fld id="{7012E2F6-C7AF-447F-8452-0DB4F433F6FB}"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de-DE" smtClean="0"/>
          </a:p>
        </p:txBody>
      </p:sp>
      <p:sp>
        <p:nvSpPr>
          <p:cNvPr id="52228" name="Slide Number Placeholder 3"/>
          <p:cNvSpPr>
            <a:spLocks noGrp="1"/>
          </p:cNvSpPr>
          <p:nvPr>
            <p:ph type="sldNum" sz="quarter" idx="5"/>
          </p:nvPr>
        </p:nvSpPr>
        <p:spPr>
          <a:noFill/>
        </p:spPr>
        <p:txBody>
          <a:bodyPr/>
          <a:lstStyle/>
          <a:p>
            <a:fld id="{31C20148-5791-406F-B8FC-CFB23CF43C9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de-DE" smtClean="0"/>
          </a:p>
        </p:txBody>
      </p:sp>
      <p:sp>
        <p:nvSpPr>
          <p:cNvPr id="53252" name="Slide Number Placeholder 3"/>
          <p:cNvSpPr>
            <a:spLocks noGrp="1"/>
          </p:cNvSpPr>
          <p:nvPr>
            <p:ph type="sldNum" sz="quarter" idx="5"/>
          </p:nvPr>
        </p:nvSpPr>
        <p:spPr>
          <a:noFill/>
        </p:spPr>
        <p:txBody>
          <a:bodyPr/>
          <a:lstStyle/>
          <a:p>
            <a:fld id="{F4E32250-25BE-4098-A5A0-15BDC95A3E9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de-DE" smtClean="0"/>
          </a:p>
        </p:txBody>
      </p:sp>
      <p:sp>
        <p:nvSpPr>
          <p:cNvPr id="54276" name="Slide Number Placeholder 3"/>
          <p:cNvSpPr>
            <a:spLocks noGrp="1"/>
          </p:cNvSpPr>
          <p:nvPr>
            <p:ph type="sldNum" sz="quarter" idx="5"/>
          </p:nvPr>
        </p:nvSpPr>
        <p:spPr>
          <a:noFill/>
        </p:spPr>
        <p:txBody>
          <a:bodyPr/>
          <a:lstStyle/>
          <a:p>
            <a:fld id="{B18288D5-805E-468A-AEE0-64B1210136D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de-DE" smtClean="0"/>
          </a:p>
        </p:txBody>
      </p:sp>
      <p:sp>
        <p:nvSpPr>
          <p:cNvPr id="36868" name="Slide Number Placeholder 3"/>
          <p:cNvSpPr>
            <a:spLocks noGrp="1"/>
          </p:cNvSpPr>
          <p:nvPr>
            <p:ph type="sldNum" sz="quarter" idx="5"/>
          </p:nvPr>
        </p:nvSpPr>
        <p:spPr>
          <a:noFill/>
        </p:spPr>
        <p:txBody>
          <a:bodyPr/>
          <a:lstStyle/>
          <a:p>
            <a:fld id="{5B2A7DEC-28A9-4271-A291-4B4F0562A83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de-DE" smtClean="0"/>
          </a:p>
        </p:txBody>
      </p:sp>
      <p:sp>
        <p:nvSpPr>
          <p:cNvPr id="55300" name="Slide Number Placeholder 3"/>
          <p:cNvSpPr>
            <a:spLocks noGrp="1"/>
          </p:cNvSpPr>
          <p:nvPr>
            <p:ph type="sldNum" sz="quarter" idx="5"/>
          </p:nvPr>
        </p:nvSpPr>
        <p:spPr>
          <a:noFill/>
        </p:spPr>
        <p:txBody>
          <a:bodyPr/>
          <a:lstStyle/>
          <a:p>
            <a:fld id="{AEE53FCE-FF07-4701-99FA-F7C17E5E8598}"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de-DE" smtClean="0"/>
          </a:p>
        </p:txBody>
      </p:sp>
      <p:sp>
        <p:nvSpPr>
          <p:cNvPr id="56324" name="Slide Number Placeholder 3"/>
          <p:cNvSpPr>
            <a:spLocks noGrp="1"/>
          </p:cNvSpPr>
          <p:nvPr>
            <p:ph type="sldNum" sz="quarter" idx="5"/>
          </p:nvPr>
        </p:nvSpPr>
        <p:spPr>
          <a:noFill/>
        </p:spPr>
        <p:txBody>
          <a:bodyPr/>
          <a:lstStyle/>
          <a:p>
            <a:fld id="{8E2E04E5-C52D-421D-87AC-9CF129D8791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de-DE" smtClean="0"/>
          </a:p>
        </p:txBody>
      </p:sp>
      <p:sp>
        <p:nvSpPr>
          <p:cNvPr id="57348" name="Slide Number Placeholder 3"/>
          <p:cNvSpPr>
            <a:spLocks noGrp="1"/>
          </p:cNvSpPr>
          <p:nvPr>
            <p:ph type="sldNum" sz="quarter" idx="5"/>
          </p:nvPr>
        </p:nvSpPr>
        <p:spPr>
          <a:noFill/>
        </p:spPr>
        <p:txBody>
          <a:bodyPr/>
          <a:lstStyle/>
          <a:p>
            <a:fld id="{DC71E738-FEFA-44FA-9677-7DA384193FE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de-DE" smtClean="0"/>
          </a:p>
        </p:txBody>
      </p:sp>
      <p:sp>
        <p:nvSpPr>
          <p:cNvPr id="58372" name="Slide Number Placeholder 3"/>
          <p:cNvSpPr>
            <a:spLocks noGrp="1"/>
          </p:cNvSpPr>
          <p:nvPr>
            <p:ph type="sldNum" sz="quarter" idx="5"/>
          </p:nvPr>
        </p:nvSpPr>
        <p:spPr>
          <a:noFill/>
        </p:spPr>
        <p:txBody>
          <a:bodyPr/>
          <a:lstStyle/>
          <a:p>
            <a:fld id="{93E69210-1D03-440D-A60A-F8D274A238D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de-DE" smtClean="0"/>
          </a:p>
        </p:txBody>
      </p:sp>
      <p:sp>
        <p:nvSpPr>
          <p:cNvPr id="59396" name="Slide Number Placeholder 3"/>
          <p:cNvSpPr>
            <a:spLocks noGrp="1"/>
          </p:cNvSpPr>
          <p:nvPr>
            <p:ph type="sldNum" sz="quarter" idx="5"/>
          </p:nvPr>
        </p:nvSpPr>
        <p:spPr>
          <a:noFill/>
        </p:spPr>
        <p:txBody>
          <a:bodyPr/>
          <a:lstStyle/>
          <a:p>
            <a:fld id="{26FF11F8-889E-4066-8D3F-084C8B39C4B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de-DE" smtClean="0"/>
          </a:p>
        </p:txBody>
      </p:sp>
      <p:sp>
        <p:nvSpPr>
          <p:cNvPr id="60420" name="Slide Number Placeholder 3"/>
          <p:cNvSpPr>
            <a:spLocks noGrp="1"/>
          </p:cNvSpPr>
          <p:nvPr>
            <p:ph type="sldNum" sz="quarter" idx="5"/>
          </p:nvPr>
        </p:nvSpPr>
        <p:spPr>
          <a:noFill/>
        </p:spPr>
        <p:txBody>
          <a:bodyPr/>
          <a:lstStyle/>
          <a:p>
            <a:fld id="{BB082547-262F-4B8F-80F3-DA5B1452B833}"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de-DE" smtClean="0"/>
          </a:p>
        </p:txBody>
      </p:sp>
      <p:sp>
        <p:nvSpPr>
          <p:cNvPr id="61444" name="Slide Number Placeholder 3"/>
          <p:cNvSpPr>
            <a:spLocks noGrp="1"/>
          </p:cNvSpPr>
          <p:nvPr>
            <p:ph type="sldNum" sz="quarter" idx="5"/>
          </p:nvPr>
        </p:nvSpPr>
        <p:spPr>
          <a:noFill/>
        </p:spPr>
        <p:txBody>
          <a:bodyPr/>
          <a:lstStyle/>
          <a:p>
            <a:fld id="{7C9F7247-E37F-46F6-BF2A-B996737BB9B6}"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de-DE" smtClean="0"/>
          </a:p>
        </p:txBody>
      </p:sp>
      <p:sp>
        <p:nvSpPr>
          <p:cNvPr id="62468" name="Slide Number Placeholder 3"/>
          <p:cNvSpPr>
            <a:spLocks noGrp="1"/>
          </p:cNvSpPr>
          <p:nvPr>
            <p:ph type="sldNum" sz="quarter" idx="5"/>
          </p:nvPr>
        </p:nvSpPr>
        <p:spPr>
          <a:noFill/>
        </p:spPr>
        <p:txBody>
          <a:bodyPr/>
          <a:lstStyle/>
          <a:p>
            <a:fld id="{B72EF8A1-623C-42FC-BEBD-8365EB0AC2D3}"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de-DE" smtClean="0"/>
          </a:p>
        </p:txBody>
      </p:sp>
      <p:sp>
        <p:nvSpPr>
          <p:cNvPr id="63492" name="Slide Number Placeholder 3"/>
          <p:cNvSpPr>
            <a:spLocks noGrp="1"/>
          </p:cNvSpPr>
          <p:nvPr>
            <p:ph type="sldNum" sz="quarter" idx="5"/>
          </p:nvPr>
        </p:nvSpPr>
        <p:spPr>
          <a:noFill/>
        </p:spPr>
        <p:txBody>
          <a:bodyPr/>
          <a:lstStyle/>
          <a:p>
            <a:fld id="{B0C14B75-E59F-475A-A103-FFEB3C6CBA6A}"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de-DE" smtClean="0"/>
          </a:p>
        </p:txBody>
      </p:sp>
      <p:sp>
        <p:nvSpPr>
          <p:cNvPr id="64516" name="Slide Number Placeholder 3"/>
          <p:cNvSpPr>
            <a:spLocks noGrp="1"/>
          </p:cNvSpPr>
          <p:nvPr>
            <p:ph type="sldNum" sz="quarter" idx="5"/>
          </p:nvPr>
        </p:nvSpPr>
        <p:spPr>
          <a:noFill/>
        </p:spPr>
        <p:txBody>
          <a:bodyPr/>
          <a:lstStyle/>
          <a:p>
            <a:fld id="{774ED6EC-224D-4139-9552-3D77FEA548C0}"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de-DE" smtClean="0"/>
          </a:p>
        </p:txBody>
      </p:sp>
      <p:sp>
        <p:nvSpPr>
          <p:cNvPr id="37892" name="Slide Number Placeholder 3"/>
          <p:cNvSpPr>
            <a:spLocks noGrp="1"/>
          </p:cNvSpPr>
          <p:nvPr>
            <p:ph type="sldNum" sz="quarter" idx="5"/>
          </p:nvPr>
        </p:nvSpPr>
        <p:spPr>
          <a:noFill/>
        </p:spPr>
        <p:txBody>
          <a:bodyPr/>
          <a:lstStyle/>
          <a:p>
            <a:fld id="{8D3D0DDB-6391-4961-97C8-E3EBED71B9A5}"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de-DE" smtClean="0"/>
          </a:p>
        </p:txBody>
      </p:sp>
      <p:sp>
        <p:nvSpPr>
          <p:cNvPr id="65540" name="Slide Number Placeholder 3"/>
          <p:cNvSpPr>
            <a:spLocks noGrp="1"/>
          </p:cNvSpPr>
          <p:nvPr>
            <p:ph type="sldNum" sz="quarter" idx="5"/>
          </p:nvPr>
        </p:nvSpPr>
        <p:spPr>
          <a:noFill/>
        </p:spPr>
        <p:txBody>
          <a:bodyPr/>
          <a:lstStyle/>
          <a:p>
            <a:fld id="{4F2FAF71-0992-41A4-887A-366248D9DB9C}"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de-DE" smtClean="0"/>
          </a:p>
        </p:txBody>
      </p:sp>
      <p:sp>
        <p:nvSpPr>
          <p:cNvPr id="66564" name="Slide Number Placeholder 3"/>
          <p:cNvSpPr>
            <a:spLocks noGrp="1"/>
          </p:cNvSpPr>
          <p:nvPr>
            <p:ph type="sldNum" sz="quarter" idx="5"/>
          </p:nvPr>
        </p:nvSpPr>
        <p:spPr>
          <a:noFill/>
        </p:spPr>
        <p:txBody>
          <a:bodyPr/>
          <a:lstStyle/>
          <a:p>
            <a:fld id="{F1961DF3-1BD2-4BCB-B55D-CBA286E501D4}" type="slidenum">
              <a:rPr lang="en-US" smtClean="0"/>
              <a:pPr/>
              <a:t>31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de-DE" smtClean="0"/>
          </a:p>
        </p:txBody>
      </p:sp>
      <p:sp>
        <p:nvSpPr>
          <p:cNvPr id="38916" name="Slide Number Placeholder 3"/>
          <p:cNvSpPr>
            <a:spLocks noGrp="1"/>
          </p:cNvSpPr>
          <p:nvPr>
            <p:ph type="sldNum" sz="quarter" idx="5"/>
          </p:nvPr>
        </p:nvSpPr>
        <p:spPr>
          <a:noFill/>
        </p:spPr>
        <p:txBody>
          <a:bodyPr/>
          <a:lstStyle/>
          <a:p>
            <a:fld id="{0021C97D-97FD-422E-9A38-F0C6FD7ECCF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de-DE" smtClean="0"/>
          </a:p>
        </p:txBody>
      </p:sp>
      <p:sp>
        <p:nvSpPr>
          <p:cNvPr id="39940" name="Slide Number Placeholder 3"/>
          <p:cNvSpPr>
            <a:spLocks noGrp="1"/>
          </p:cNvSpPr>
          <p:nvPr>
            <p:ph type="sldNum" sz="quarter" idx="5"/>
          </p:nvPr>
        </p:nvSpPr>
        <p:spPr>
          <a:noFill/>
        </p:spPr>
        <p:txBody>
          <a:bodyPr/>
          <a:lstStyle/>
          <a:p>
            <a:fld id="{71C03AE9-3C8F-4385-AF3F-DBB033FEFEA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de-DE" smtClean="0"/>
          </a:p>
        </p:txBody>
      </p:sp>
      <p:sp>
        <p:nvSpPr>
          <p:cNvPr id="40964" name="Slide Number Placeholder 3"/>
          <p:cNvSpPr>
            <a:spLocks noGrp="1"/>
          </p:cNvSpPr>
          <p:nvPr>
            <p:ph type="sldNum" sz="quarter" idx="5"/>
          </p:nvPr>
        </p:nvSpPr>
        <p:spPr>
          <a:noFill/>
        </p:spPr>
        <p:txBody>
          <a:bodyPr/>
          <a:lstStyle/>
          <a:p>
            <a:fld id="{1BABA1FD-43C2-4A58-B26F-E25CFDCFC42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de-DE" smtClean="0"/>
          </a:p>
        </p:txBody>
      </p:sp>
      <p:sp>
        <p:nvSpPr>
          <p:cNvPr id="41988" name="Slide Number Placeholder 3"/>
          <p:cNvSpPr>
            <a:spLocks noGrp="1"/>
          </p:cNvSpPr>
          <p:nvPr>
            <p:ph type="sldNum" sz="quarter" idx="5"/>
          </p:nvPr>
        </p:nvSpPr>
        <p:spPr>
          <a:noFill/>
        </p:spPr>
        <p:txBody>
          <a:bodyPr/>
          <a:lstStyle/>
          <a:p>
            <a:fld id="{26CD607A-62AA-408A-8E8B-F237A76E052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de-DE" smtClean="0"/>
          </a:p>
        </p:txBody>
      </p:sp>
      <p:sp>
        <p:nvSpPr>
          <p:cNvPr id="43012" name="Slide Number Placeholder 3"/>
          <p:cNvSpPr>
            <a:spLocks noGrp="1"/>
          </p:cNvSpPr>
          <p:nvPr>
            <p:ph type="sldNum" sz="quarter" idx="5"/>
          </p:nvPr>
        </p:nvSpPr>
        <p:spPr>
          <a:noFill/>
        </p:spPr>
        <p:txBody>
          <a:bodyPr/>
          <a:lstStyle/>
          <a:p>
            <a:fld id="{F962891B-6083-407C-BADC-A673B571EFA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de-DE" smtClean="0"/>
          </a:p>
        </p:txBody>
      </p:sp>
      <p:sp>
        <p:nvSpPr>
          <p:cNvPr id="44036" name="Slide Number Placeholder 3"/>
          <p:cNvSpPr>
            <a:spLocks noGrp="1"/>
          </p:cNvSpPr>
          <p:nvPr>
            <p:ph type="sldNum" sz="quarter" idx="5"/>
          </p:nvPr>
        </p:nvSpPr>
        <p:spPr>
          <a:noFill/>
        </p:spPr>
        <p:txBody>
          <a:bodyPr/>
          <a:lstStyle/>
          <a:p>
            <a:fld id="{DB6F4D19-A0F4-4F93-94E9-DD0E141D91C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folHlink"/>
          </a:solidFill>
          <a:ln w="9525">
            <a:solidFill>
              <a:schemeClr val="folHlink"/>
            </a:solidFill>
            <a:round/>
            <a:headEnd/>
            <a:tailEnd/>
          </a:ln>
        </p:spPr>
        <p:txBody>
          <a:bodyPr/>
          <a:lstStyle/>
          <a:p>
            <a:pPr eaLnBrk="1" hangingPunct="1">
              <a:defRPr/>
            </a:pPr>
            <a:endParaRPr lang="en-US" sz="2400">
              <a:latin typeface="Times New Roman" pitchFamily="18" charset="0"/>
            </a:endParaRPr>
          </a:p>
        </p:txBody>
      </p:sp>
      <p:pic>
        <p:nvPicPr>
          <p:cNvPr id="5" name="Picture 8" descr="logo_blue"/>
          <p:cNvPicPr>
            <a:picLocks noChangeAspect="1" noChangeArrowheads="1"/>
          </p:cNvPicPr>
          <p:nvPr userDrawn="1"/>
        </p:nvPicPr>
        <p:blipFill>
          <a:blip r:embed="rId2" cstate="print"/>
          <a:srcRect/>
          <a:stretch>
            <a:fillRect/>
          </a:stretch>
        </p:blipFill>
        <p:spPr bwMode="auto">
          <a:xfrm>
            <a:off x="7620000" y="304800"/>
            <a:ext cx="1143000" cy="979488"/>
          </a:xfrm>
          <a:prstGeom prst="rect">
            <a:avLst/>
          </a:prstGeom>
          <a:noFill/>
          <a:ln w="9525">
            <a:noFill/>
            <a:miter lim="800000"/>
            <a:headEnd/>
            <a:tailEnd/>
          </a:ln>
        </p:spPr>
      </p:pic>
      <p:sp>
        <p:nvSpPr>
          <p:cNvPr id="5122" name="Rectangle 2"/>
          <p:cNvSpPr>
            <a:spLocks noGrp="1" noChangeArrowheads="1"/>
          </p:cNvSpPr>
          <p:nvPr>
            <p:ph type="ctrTitle"/>
          </p:nvPr>
        </p:nvSpPr>
        <p:spPr>
          <a:xfrm>
            <a:off x="685800" y="990600"/>
            <a:ext cx="7772400" cy="1371600"/>
          </a:xfrm>
        </p:spPr>
        <p:txBody>
          <a:bodyPr/>
          <a:lstStyle>
            <a:lvl1pPr>
              <a:defRPr sz="38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1E11DB5-DD76-4044-8DC3-79DD3234A233}"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85D7D45-1C15-42DF-BAC1-50A6E4F3100B}"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5C3B331-E05E-4A73-B6AF-73E71819FF2F}"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A65D4FA-0074-4F1F-BFFF-4BA474D9FFBD}"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3E0B314-07F0-4632-BA1C-17DA0D61214F}"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5B63B1C-83C3-4D64-AB4E-84F4C0C33CE4}"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8642B12-D36B-4885-89DC-29CDB4931E09}"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34FCAE4-2AFF-4279-BDE7-640BB3DC9B56}"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919BDC6F-71B7-4CAC-A837-A5C6800826C7}"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137FCD1-EAA3-4F61-828C-DB78464CD50C}"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7A629F6-0D74-4317-8C03-DDB83F76F475}"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B7928A-3AB9-44EF-BAAB-35211FA6D2C9}"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folHlink"/>
          </a:solidFill>
          <a:ln w="9525">
            <a:solidFill>
              <a:schemeClr val="folHlink"/>
            </a:solidFill>
            <a:round/>
            <a:headEnd/>
            <a:tailEnd/>
          </a:ln>
        </p:spPr>
        <p:txBody>
          <a:bodyPr/>
          <a:lstStyle/>
          <a:p>
            <a:pPr eaLnBrk="1" hangingPunct="1">
              <a:defRPr/>
            </a:pPr>
            <a:endParaRPr lang="en-US" sz="2400">
              <a:latin typeface="Times New Roman" pitchFamily="18"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folHlink"/>
            </a:solidFill>
            <a:round/>
            <a:headEnd/>
            <a:tailEnd/>
          </a:ln>
          <a:effectLst/>
        </p:spPr>
        <p:txBody>
          <a:bodyPr/>
          <a:lstStyle/>
          <a:p>
            <a:pPr>
              <a:defRPr/>
            </a:pPr>
            <a:endParaRPr lang="en-US"/>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D96EBAF-0C8A-4E90-B167-89E4A090EAEA}" type="slidenum">
              <a:rPr lang="en-US"/>
              <a:pPr>
                <a:defRPr/>
              </a:pPr>
              <a:t>‹Nr.›</a:t>
            </a:fld>
            <a:endParaRPr lang="en-US"/>
          </a:p>
        </p:txBody>
      </p:sp>
      <p:pic>
        <p:nvPicPr>
          <p:cNvPr id="12297" name="Picture 10" descr="logo_blue"/>
          <p:cNvPicPr>
            <a:picLocks noChangeAspect="1" noChangeArrowheads="1"/>
          </p:cNvPicPr>
          <p:nvPr userDrawn="1"/>
        </p:nvPicPr>
        <p:blipFill>
          <a:blip r:embed="rId14" cstate="print"/>
          <a:srcRect/>
          <a:stretch>
            <a:fillRect/>
          </a:stretch>
        </p:blipFill>
        <p:spPr bwMode="auto">
          <a:xfrm>
            <a:off x="7620000" y="304800"/>
            <a:ext cx="1143000" cy="979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folHlink"/>
        </a:buClr>
        <a:buFont typeface="Wingdings" pitchFamily="2" charset="2"/>
        <a:buChar char="u"/>
        <a:defRPr sz="2000">
          <a:solidFill>
            <a:schemeClr val="tx1"/>
          </a:solidFill>
          <a:latin typeface="+mn-lt"/>
          <a:ea typeface="+mn-ea"/>
          <a:cs typeface="+mn-cs"/>
        </a:defRPr>
      </a:lvl1pPr>
      <a:lvl2pPr marL="908050" indent="-436563" algn="l" rtl="0" eaLnBrk="0" fontAlgn="base" hangingPunct="0">
        <a:spcBef>
          <a:spcPct val="20000"/>
        </a:spcBef>
        <a:spcAft>
          <a:spcPct val="0"/>
        </a:spcAft>
        <a:buClr>
          <a:schemeClr val="folHlink"/>
        </a:buClr>
        <a:buFont typeface="Wingdings" pitchFamily="2" charset="2"/>
        <a:buChar char="n"/>
        <a:defRPr>
          <a:solidFill>
            <a:schemeClr val="tx1"/>
          </a:solidFill>
          <a:latin typeface="+mn-lt"/>
        </a:defRPr>
      </a:lvl2pPr>
      <a:lvl3pPr marL="1304925" indent="-395288" algn="l" rtl="0" eaLnBrk="0" fontAlgn="base" hangingPunct="0">
        <a:spcBef>
          <a:spcPct val="20000"/>
        </a:spcBef>
        <a:spcAft>
          <a:spcPct val="0"/>
        </a:spcAft>
        <a:buClr>
          <a:schemeClr val="folHlink"/>
        </a:buClr>
        <a:buFont typeface="Wingdings" pitchFamily="2" charset="2"/>
        <a:buChar char="o"/>
        <a:defRPr sz="1600">
          <a:solidFill>
            <a:schemeClr val="tx1"/>
          </a:solidFill>
          <a:latin typeface="+mn-lt"/>
        </a:defRPr>
      </a:lvl3pPr>
      <a:lvl4pPr marL="1693863" indent="-387350" algn="l" rtl="0" eaLnBrk="0" fontAlgn="base" hangingPunct="0">
        <a:spcBef>
          <a:spcPct val="20000"/>
        </a:spcBef>
        <a:spcAft>
          <a:spcPct val="0"/>
        </a:spcAft>
        <a:buClr>
          <a:schemeClr val="folHlink"/>
        </a:buClr>
        <a:buFont typeface="Wingdings" pitchFamily="2" charset="2"/>
        <a:buChar char="n"/>
        <a:defRPr sz="1600">
          <a:solidFill>
            <a:schemeClr val="tx1"/>
          </a:solidFill>
          <a:latin typeface="+mn-lt"/>
        </a:defRPr>
      </a:lvl4pPr>
      <a:lvl5pPr marL="2093913" indent="-398463" algn="l" rtl="0" eaLnBrk="0" fontAlgn="base" hangingPunct="0">
        <a:spcBef>
          <a:spcPct val="25000"/>
        </a:spcBef>
        <a:spcAft>
          <a:spcPct val="0"/>
        </a:spcAft>
        <a:buClr>
          <a:schemeClr val="folHlink"/>
        </a:buClr>
        <a:buFont typeface="Wingdings" pitchFamily="2" charset="2"/>
        <a:buChar char="§"/>
        <a:defRPr sz="1600">
          <a:solidFill>
            <a:schemeClr val="tx1"/>
          </a:solidFill>
          <a:latin typeface="+mn-lt"/>
        </a:defRPr>
      </a:lvl5pPr>
      <a:lvl6pPr marL="2551113" indent="-398463" algn="l" rtl="0" fontAlgn="base">
        <a:spcBef>
          <a:spcPct val="25000"/>
        </a:spcBef>
        <a:spcAft>
          <a:spcPct val="0"/>
        </a:spcAft>
        <a:buClr>
          <a:schemeClr val="folHlink"/>
        </a:buClr>
        <a:buFont typeface="Wingdings" pitchFamily="2" charset="2"/>
        <a:buChar char="§"/>
        <a:defRPr sz="1600">
          <a:solidFill>
            <a:schemeClr val="tx1"/>
          </a:solidFill>
          <a:latin typeface="+mn-lt"/>
        </a:defRPr>
      </a:lvl6pPr>
      <a:lvl7pPr marL="3008313" indent="-398463" algn="l" rtl="0" fontAlgn="base">
        <a:spcBef>
          <a:spcPct val="25000"/>
        </a:spcBef>
        <a:spcAft>
          <a:spcPct val="0"/>
        </a:spcAft>
        <a:buClr>
          <a:schemeClr val="folHlink"/>
        </a:buClr>
        <a:buFont typeface="Wingdings" pitchFamily="2" charset="2"/>
        <a:buChar char="§"/>
        <a:defRPr sz="1600">
          <a:solidFill>
            <a:schemeClr val="tx1"/>
          </a:solidFill>
          <a:latin typeface="+mn-lt"/>
        </a:defRPr>
      </a:lvl7pPr>
      <a:lvl8pPr marL="3465513" indent="-398463" algn="l" rtl="0" fontAlgn="base">
        <a:spcBef>
          <a:spcPct val="25000"/>
        </a:spcBef>
        <a:spcAft>
          <a:spcPct val="0"/>
        </a:spcAft>
        <a:buClr>
          <a:schemeClr val="folHlink"/>
        </a:buClr>
        <a:buFont typeface="Wingdings" pitchFamily="2" charset="2"/>
        <a:buChar char="§"/>
        <a:defRPr sz="1600">
          <a:solidFill>
            <a:schemeClr val="tx1"/>
          </a:solidFill>
          <a:latin typeface="+mn-lt"/>
        </a:defRPr>
      </a:lvl8pPr>
      <a:lvl9pPr marL="3922713" indent="-398463" algn="l" rtl="0" fontAlgn="base">
        <a:spcBef>
          <a:spcPct val="25000"/>
        </a:spcBef>
        <a:spcAft>
          <a:spcPct val="0"/>
        </a:spcAft>
        <a:buClr>
          <a:schemeClr val="folHlink"/>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Diagramm4.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Diagramm5.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Diagramm6.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Diagramm7.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Diagramm1.xls"/></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Microsoft_Office_Excel-Diagramm8.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Diagramm9.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Diagramm10.xls"/></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Diagramm2.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Diagramm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z="4000" smtClean="0"/>
              <a:t>Shell Games</a:t>
            </a:r>
          </a:p>
        </p:txBody>
      </p:sp>
      <p:sp>
        <p:nvSpPr>
          <p:cNvPr id="14339" name="Rectangle 3"/>
          <p:cNvSpPr>
            <a:spLocks noGrp="1" noChangeArrowheads="1"/>
          </p:cNvSpPr>
          <p:nvPr>
            <p:ph type="subTitle" idx="1"/>
          </p:nvPr>
        </p:nvSpPr>
        <p:spPr>
          <a:xfrm>
            <a:off x="1447800" y="3429000"/>
            <a:ext cx="7010400" cy="2514600"/>
          </a:xfrm>
        </p:spPr>
        <p:txBody>
          <a:bodyPr/>
          <a:lstStyle/>
          <a:p>
            <a:pPr eaLnBrk="1" hangingPunct="1"/>
            <a:r>
              <a:rPr lang="en-US" sz="3000" smtClean="0"/>
              <a:t>On the Stock Price Performance of Shell Companies</a:t>
            </a:r>
          </a:p>
          <a:p>
            <a:pPr eaLnBrk="1" hangingPunct="1"/>
            <a:endParaRPr lang="en-US" sz="3000" smtClean="0"/>
          </a:p>
          <a:p>
            <a:pPr eaLnBrk="1" hangingPunct="1"/>
            <a:r>
              <a:rPr lang="en-US" smtClean="0"/>
              <a:t>Ioannis Floros, Iowa State University</a:t>
            </a:r>
          </a:p>
          <a:p>
            <a:pPr eaLnBrk="1" hangingPunct="1"/>
            <a:r>
              <a:rPr lang="en-US" smtClean="0"/>
              <a:t>Travis Sapp, Iowa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eaLnBrk="1" hangingPunct="1"/>
            <a:r>
              <a:rPr lang="en-US" smtClean="0"/>
              <a:t>Distribution of Quoted</a:t>
            </a:r>
            <a:br>
              <a:rPr lang="en-US" smtClean="0"/>
            </a:br>
            <a:r>
              <a:rPr lang="en-US" smtClean="0"/>
              <a:t>Half Spreads</a:t>
            </a:r>
          </a:p>
        </p:txBody>
      </p:sp>
      <p:graphicFrame>
        <p:nvGraphicFramePr>
          <p:cNvPr id="4098" name="Object 5"/>
          <p:cNvGraphicFramePr>
            <a:graphicFrameLocks noChangeAspect="1"/>
          </p:cNvGraphicFramePr>
          <p:nvPr/>
        </p:nvGraphicFramePr>
        <p:xfrm>
          <a:off x="838200" y="1981200"/>
          <a:ext cx="7086600" cy="4237038"/>
        </p:xfrm>
        <a:graphic>
          <a:graphicData uri="http://schemas.openxmlformats.org/presentationml/2006/ole">
            <p:oleObj spid="_x0000_s4098" name="Chart" r:id="rId4" imgW="6324600" imgH="3781425"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Shell Size and Volume</a:t>
            </a:r>
          </a:p>
        </p:txBody>
      </p:sp>
      <p:sp>
        <p:nvSpPr>
          <p:cNvPr id="20483" name="Rectangle 3"/>
          <p:cNvSpPr>
            <a:spLocks noGrp="1" noChangeArrowheads="1"/>
          </p:cNvSpPr>
          <p:nvPr>
            <p:ph type="body" idx="1"/>
          </p:nvPr>
        </p:nvSpPr>
        <p:spPr/>
        <p:txBody>
          <a:bodyPr/>
          <a:lstStyle/>
          <a:p>
            <a:pPr eaLnBrk="1" hangingPunct="1"/>
            <a:r>
              <a:rPr lang="en-US" smtClean="0"/>
              <a:t>The mean (median) market cap is $14.89M ($2.74M)</a:t>
            </a:r>
          </a:p>
          <a:p>
            <a:pPr eaLnBrk="1" hangingPunct="1"/>
            <a:r>
              <a:rPr lang="en-US" smtClean="0"/>
              <a:t>The time series average daily volume is 210,000 shares. </a:t>
            </a:r>
          </a:p>
          <a:p>
            <a:pPr eaLnBrk="1" hangingPunct="1"/>
            <a:r>
              <a:rPr lang="en-US" smtClean="0"/>
              <a:t>However, the average volume each day is highly positively skewed. The median daily volume is zero on all but two days of the sample period.</a:t>
            </a:r>
          </a:p>
          <a:p>
            <a:pPr eaLnBrk="1" hangingPunct="1"/>
            <a:r>
              <a:rPr lang="en-US" smtClean="0"/>
              <a:t>On average 23% of shells trade on a given day.</a:t>
            </a:r>
          </a:p>
          <a:p>
            <a:pPr eaLnBrk="1" hangingPunct="1"/>
            <a:r>
              <a:rPr lang="en-US" smtClean="0"/>
              <a:t>One reason these stocks are so thinly traded is the concentration of ownership.</a:t>
            </a:r>
          </a:p>
          <a:p>
            <a:pPr lvl="1" eaLnBrk="1" hangingPunct="1"/>
            <a:r>
              <a:rPr lang="en-US" smtClean="0"/>
              <a:t>The mean number of shareholders per firm is 309 and the median is only 57</a:t>
            </a:r>
          </a:p>
          <a:p>
            <a:pPr lvl="1" eaLnBrk="1" hangingPunct="1"/>
            <a:r>
              <a:rPr lang="en-US" smtClean="0"/>
              <a:t>On average 12% of shell outstanding shares are held by shell managers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3"/>
          <p:cNvSpPr>
            <a:spLocks noGrp="1" noChangeArrowheads="1"/>
          </p:cNvSpPr>
          <p:nvPr>
            <p:ph type="title"/>
          </p:nvPr>
        </p:nvSpPr>
        <p:spPr/>
        <p:txBody>
          <a:bodyPr/>
          <a:lstStyle/>
          <a:p>
            <a:pPr eaLnBrk="1" hangingPunct="1"/>
            <a:r>
              <a:rPr lang="en-US" smtClean="0"/>
              <a:t/>
            </a:r>
            <a:br>
              <a:rPr lang="en-US" smtClean="0"/>
            </a:br>
            <a:r>
              <a:rPr lang="en-US" smtClean="0"/>
              <a:t>The Impact of Bid-Ask Bounce</a:t>
            </a:r>
          </a:p>
        </p:txBody>
      </p:sp>
      <p:sp>
        <p:nvSpPr>
          <p:cNvPr id="21507" name="Rectangle 137"/>
          <p:cNvSpPr>
            <a:spLocks noChangeArrowheads="1"/>
          </p:cNvSpPr>
          <p:nvPr/>
        </p:nvSpPr>
        <p:spPr bwMode="auto">
          <a:xfrm>
            <a:off x="566738" y="1752600"/>
            <a:ext cx="8001000" cy="1600200"/>
          </a:xfrm>
          <a:prstGeom prst="rect">
            <a:avLst/>
          </a:prstGeom>
          <a:noFill/>
          <a:ln w="9525">
            <a:noFill/>
            <a:miter lim="800000"/>
            <a:headEnd/>
            <a:tailEnd/>
          </a:ln>
        </p:spPr>
        <p:txBody>
          <a:bodyPr/>
          <a:lstStyle/>
          <a:p>
            <a:pPr marL="469900" indent="-469900" eaLnBrk="1" hangingPunct="1">
              <a:spcBef>
                <a:spcPct val="20000"/>
              </a:spcBef>
              <a:buClr>
                <a:schemeClr val="folHlink"/>
              </a:buClr>
              <a:buFont typeface="Wingdings" pitchFamily="2" charset="2"/>
              <a:buChar char="u"/>
            </a:pPr>
            <a:r>
              <a:rPr lang="en-US" sz="2000"/>
              <a:t>One difficulty in computing the returns of smaller illiquid companies is the potential for bid-ask bounce to distort the return measured from trade prices.</a:t>
            </a:r>
          </a:p>
        </p:txBody>
      </p:sp>
      <p:sp>
        <p:nvSpPr>
          <p:cNvPr id="21508" name="Rectangle 138"/>
          <p:cNvSpPr>
            <a:spLocks noChangeArrowheads="1"/>
          </p:cNvSpPr>
          <p:nvPr/>
        </p:nvSpPr>
        <p:spPr bwMode="auto">
          <a:xfrm>
            <a:off x="609600" y="4572000"/>
            <a:ext cx="8001000" cy="1676400"/>
          </a:xfrm>
          <a:prstGeom prst="rect">
            <a:avLst/>
          </a:prstGeom>
          <a:noFill/>
          <a:ln w="9525">
            <a:noFill/>
            <a:miter lim="800000"/>
            <a:headEnd/>
            <a:tailEnd/>
          </a:ln>
        </p:spPr>
        <p:txBody>
          <a:bodyPr/>
          <a:lstStyle/>
          <a:p>
            <a:pPr marL="469900" indent="-469900" eaLnBrk="1" hangingPunct="1">
              <a:spcBef>
                <a:spcPct val="20000"/>
              </a:spcBef>
              <a:buClr>
                <a:schemeClr val="folHlink"/>
              </a:buClr>
              <a:buFont typeface="Wingdings" pitchFamily="2" charset="2"/>
              <a:buChar char="u"/>
            </a:pPr>
            <a:r>
              <a:rPr lang="en-US" sz="2000"/>
              <a:t>Computing returns from the midpoint of daily closing bid-ask quotes effectively removes microstructure noise.</a:t>
            </a:r>
          </a:p>
          <a:p>
            <a:pPr marL="469900" indent="-469900" eaLnBrk="1" hangingPunct="1">
              <a:spcBef>
                <a:spcPct val="40000"/>
              </a:spcBef>
              <a:buClr>
                <a:schemeClr val="folHlink"/>
              </a:buClr>
              <a:buFont typeface="Wingdings" pitchFamily="2" charset="2"/>
              <a:buChar char="u"/>
            </a:pPr>
            <a:r>
              <a:rPr lang="en-US" sz="2000"/>
              <a:t>However, we find another bias at work in the returns…</a:t>
            </a:r>
          </a:p>
        </p:txBody>
      </p:sp>
      <p:graphicFrame>
        <p:nvGraphicFramePr>
          <p:cNvPr id="27674" name="Group 26"/>
          <p:cNvGraphicFramePr>
            <a:graphicFrameLocks noGrp="1"/>
          </p:cNvGraphicFramePr>
          <p:nvPr/>
        </p:nvGraphicFramePr>
        <p:xfrm>
          <a:off x="2514600" y="2819400"/>
          <a:ext cx="4429125" cy="1645920"/>
        </p:xfrm>
        <a:graphic>
          <a:graphicData uri="http://schemas.openxmlformats.org/drawingml/2006/table">
            <a:tbl>
              <a:tblPr/>
              <a:tblGrid>
                <a:gridCol w="931863"/>
                <a:gridCol w="238125"/>
                <a:gridCol w="1604962"/>
                <a:gridCol w="1654175"/>
              </a:tblGrid>
              <a:tr h="161925">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Mean Return based on Daily Prices</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Mean Return based on Daily Midquotes</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Mean (%):</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0.85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0.20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T-stat:</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15.63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4.88</a:t>
                      </a:r>
                    </a:p>
                  </a:txBody>
                  <a:tcPr anchor="b" horzOverflow="overflow">
                    <a:lnL>
                      <a:noFill/>
                    </a:lnL>
                    <a:lnR>
                      <a:noFill/>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EAR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746.4</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ea typeface="Times New Roman" pitchFamily="18" charset="0"/>
                          <a:cs typeface="Arial" charset="0"/>
                        </a:rPr>
                        <a:t>63.9</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A Typical Shell: WTMK</a:t>
            </a:r>
          </a:p>
        </p:txBody>
      </p:sp>
      <p:graphicFrame>
        <p:nvGraphicFramePr>
          <p:cNvPr id="5122" name="Object 2"/>
          <p:cNvGraphicFramePr>
            <a:graphicFrameLocks noChangeAspect="1"/>
          </p:cNvGraphicFramePr>
          <p:nvPr>
            <p:ph idx="1"/>
          </p:nvPr>
        </p:nvGraphicFramePr>
        <p:xfrm>
          <a:off x="1524000" y="2535238"/>
          <a:ext cx="6019800" cy="3679825"/>
        </p:xfrm>
        <a:graphic>
          <a:graphicData uri="http://schemas.openxmlformats.org/presentationml/2006/ole">
            <p:oleObj spid="_x0000_s5122" name="Chart" r:id="rId4" imgW="6248285" imgH="3819653" progId="Excel.Chart.8">
              <p:embed/>
            </p:oleObj>
          </a:graphicData>
        </a:graphic>
      </p:graphicFrame>
      <p:sp>
        <p:nvSpPr>
          <p:cNvPr id="5124" name="Rectangle 5"/>
          <p:cNvSpPr>
            <a:spLocks noChangeArrowheads="1"/>
          </p:cNvSpPr>
          <p:nvPr/>
        </p:nvSpPr>
        <p:spPr bwMode="auto">
          <a:xfrm>
            <a:off x="533400" y="1952625"/>
            <a:ext cx="7924800" cy="587375"/>
          </a:xfrm>
          <a:prstGeom prst="rect">
            <a:avLst/>
          </a:prstGeom>
          <a:noFill/>
          <a:ln w="9525">
            <a:noFill/>
            <a:miter lim="800000"/>
            <a:headEnd/>
            <a:tailEnd/>
          </a:ln>
        </p:spPr>
        <p:txBody>
          <a:bodyPr anchor="ctr">
            <a:spAutoFit/>
          </a:bodyPr>
          <a:lstStyle/>
          <a:p>
            <a:pPr>
              <a:lnSpc>
                <a:spcPct val="90000"/>
              </a:lnSpc>
              <a:buClr>
                <a:schemeClr val="folHlink"/>
              </a:buClr>
              <a:buFont typeface="Wingdings" pitchFamily="2" charset="2"/>
              <a:buChar char="u"/>
            </a:pPr>
            <a:r>
              <a:rPr lang="en-US"/>
              <a:t>The arithmetic mean daily return is 0.31% (118% per year). </a:t>
            </a:r>
          </a:p>
          <a:p>
            <a:pPr>
              <a:lnSpc>
                <a:spcPct val="90000"/>
              </a:lnSpc>
              <a:buClr>
                <a:schemeClr val="folHlink"/>
              </a:buClr>
              <a:buFont typeface="Wingdings" pitchFamily="2" charset="2"/>
              <a:buChar char="u"/>
            </a:pPr>
            <a:r>
              <a:rPr lang="en-US"/>
              <a:t>The geometric mean daily return is -0.50% (-72% per year).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4"/>
          <p:cNvSpPr>
            <a:spLocks noGrp="1" noChangeArrowheads="1"/>
          </p:cNvSpPr>
          <p:nvPr>
            <p:ph type="title"/>
          </p:nvPr>
        </p:nvSpPr>
        <p:spPr/>
        <p:txBody>
          <a:bodyPr/>
          <a:lstStyle/>
          <a:p>
            <a:pPr eaLnBrk="1" hangingPunct="1"/>
            <a:r>
              <a:rPr lang="en-US" smtClean="0"/>
              <a:t/>
            </a:r>
            <a:br>
              <a:rPr lang="en-US" smtClean="0"/>
            </a:br>
            <a:r>
              <a:rPr lang="en-US" smtClean="0"/>
              <a:t>Shell Firm Systematic Risk</a:t>
            </a:r>
          </a:p>
        </p:txBody>
      </p:sp>
      <p:sp>
        <p:nvSpPr>
          <p:cNvPr id="6148" name="Rectangle 81"/>
          <p:cNvSpPr>
            <a:spLocks noChangeArrowheads="1"/>
          </p:cNvSpPr>
          <p:nvPr/>
        </p:nvSpPr>
        <p:spPr bwMode="auto">
          <a:xfrm>
            <a:off x="566738" y="1752600"/>
            <a:ext cx="8001000" cy="4267200"/>
          </a:xfrm>
          <a:prstGeom prst="rect">
            <a:avLst/>
          </a:prstGeom>
          <a:noFill/>
          <a:ln w="9525">
            <a:noFill/>
            <a:miter lim="800000"/>
            <a:headEnd/>
            <a:tailEnd/>
          </a:ln>
        </p:spPr>
        <p:txBody>
          <a:bodyPr/>
          <a:lstStyle/>
          <a:p>
            <a:pPr marL="469900" indent="-469900" eaLnBrk="1" hangingPunct="1">
              <a:spcBef>
                <a:spcPct val="20000"/>
              </a:spcBef>
              <a:buClr>
                <a:schemeClr val="folHlink"/>
              </a:buClr>
              <a:buFont typeface="Wingdings" pitchFamily="2" charset="2"/>
              <a:buChar char="u"/>
            </a:pPr>
            <a:r>
              <a:rPr lang="en-US" sz="2000"/>
              <a:t>We regress the equal-weighted portfolio of shell firm daily returns over 2006-2008 on the three Fama-French factors augmented with a momentum factor:</a:t>
            </a:r>
          </a:p>
          <a:p>
            <a:pPr marL="469900" indent="-469900" eaLnBrk="1" hangingPunct="1">
              <a:spcBef>
                <a:spcPct val="20000"/>
              </a:spcBef>
              <a:buClr>
                <a:schemeClr val="folHlink"/>
              </a:buClr>
              <a:buFont typeface="Wingdings" pitchFamily="2" charset="2"/>
              <a:buChar char="u"/>
            </a:pPr>
            <a:endParaRPr lang="en-US" sz="2000"/>
          </a:p>
          <a:p>
            <a:pPr marL="469900" indent="-469900" eaLnBrk="1" hangingPunct="1">
              <a:spcBef>
                <a:spcPct val="20000"/>
              </a:spcBef>
              <a:buClr>
                <a:schemeClr val="folHlink"/>
              </a:buClr>
              <a:buFont typeface="Wingdings" pitchFamily="2" charset="2"/>
              <a:buChar char="u"/>
            </a:pPr>
            <a:endParaRPr lang="en-US" sz="2000"/>
          </a:p>
          <a:p>
            <a:pPr marL="469900" indent="-469900" eaLnBrk="1" hangingPunct="1">
              <a:spcBef>
                <a:spcPct val="20000"/>
              </a:spcBef>
              <a:buClr>
                <a:schemeClr val="folHlink"/>
              </a:buClr>
              <a:buFont typeface="Wingdings" pitchFamily="2" charset="2"/>
              <a:buChar char="u"/>
            </a:pPr>
            <a:r>
              <a:rPr lang="en-US" sz="2000"/>
              <a:t>Results:</a:t>
            </a:r>
          </a:p>
          <a:p>
            <a:pPr marL="469900" indent="-469900" eaLnBrk="1" hangingPunct="1">
              <a:spcBef>
                <a:spcPct val="20000"/>
              </a:spcBef>
              <a:buClr>
                <a:schemeClr val="folHlink"/>
              </a:buClr>
              <a:buFont typeface="Wingdings" pitchFamily="2" charset="2"/>
              <a:buChar char="u"/>
            </a:pPr>
            <a:endParaRPr lang="en-US" sz="2000"/>
          </a:p>
          <a:p>
            <a:pPr marL="469900" indent="-469900" eaLnBrk="1" hangingPunct="1">
              <a:spcBef>
                <a:spcPct val="20000"/>
              </a:spcBef>
              <a:buClr>
                <a:schemeClr val="folHlink"/>
              </a:buClr>
              <a:buFont typeface="Wingdings" pitchFamily="2" charset="2"/>
              <a:buChar char="u"/>
            </a:pPr>
            <a:endParaRPr lang="en-US" sz="2000"/>
          </a:p>
          <a:p>
            <a:pPr marL="469900" indent="-469900" eaLnBrk="1" hangingPunct="1">
              <a:spcBef>
                <a:spcPct val="20000"/>
              </a:spcBef>
              <a:buClr>
                <a:schemeClr val="folHlink"/>
              </a:buClr>
              <a:buFont typeface="Wingdings" pitchFamily="2" charset="2"/>
              <a:buChar char="u"/>
            </a:pPr>
            <a:endParaRPr lang="en-US" sz="2000"/>
          </a:p>
          <a:p>
            <a:pPr marL="469900" indent="-469900" eaLnBrk="1" hangingPunct="1">
              <a:spcBef>
                <a:spcPct val="20000"/>
              </a:spcBef>
              <a:buClr>
                <a:schemeClr val="folHlink"/>
              </a:buClr>
              <a:buFont typeface="Wingdings" pitchFamily="2" charset="2"/>
              <a:buChar char="u"/>
            </a:pPr>
            <a:endParaRPr lang="en-US" sz="1000"/>
          </a:p>
          <a:p>
            <a:pPr marL="469900" indent="-469900" eaLnBrk="1" hangingPunct="1">
              <a:spcBef>
                <a:spcPct val="20000"/>
              </a:spcBef>
              <a:buClr>
                <a:schemeClr val="folHlink"/>
              </a:buClr>
              <a:buFont typeface="Wingdings" pitchFamily="2" charset="2"/>
              <a:buChar char="u"/>
            </a:pPr>
            <a:r>
              <a:rPr lang="en-US" sz="2000"/>
              <a:t>We also regress shell returns on the Pastor and Stambaugh (2003) monthly liquidity factor. The coefficient is not significant.</a:t>
            </a:r>
          </a:p>
          <a:p>
            <a:pPr marL="469900" indent="-469900" eaLnBrk="1" hangingPunct="1">
              <a:spcBef>
                <a:spcPct val="20000"/>
              </a:spcBef>
              <a:buClr>
                <a:schemeClr val="folHlink"/>
              </a:buClr>
              <a:buFont typeface="Wingdings" pitchFamily="2" charset="2"/>
              <a:buChar char="u"/>
            </a:pPr>
            <a:endParaRPr lang="en-US" sz="2000"/>
          </a:p>
        </p:txBody>
      </p:sp>
      <p:graphicFrame>
        <p:nvGraphicFramePr>
          <p:cNvPr id="6246" name="Group 102"/>
          <p:cNvGraphicFramePr>
            <a:graphicFrameLocks noGrp="1"/>
          </p:cNvGraphicFramePr>
          <p:nvPr/>
        </p:nvGraphicFramePr>
        <p:xfrm>
          <a:off x="1371600" y="4038600"/>
          <a:ext cx="6172200" cy="914400"/>
        </p:xfrm>
        <a:graphic>
          <a:graphicData uri="http://schemas.openxmlformats.org/drawingml/2006/table">
            <a:tbl>
              <a:tblPr/>
              <a:tblGrid>
                <a:gridCol w="1028700"/>
                <a:gridCol w="1028700"/>
                <a:gridCol w="1028700"/>
                <a:gridCol w="1028700"/>
                <a:gridCol w="1028700"/>
                <a:gridCol w="1028700"/>
              </a:tblGrid>
              <a:tr h="204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Intercept</a:t>
                      </a: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RMRF</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SMB</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HML</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UMD</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R</a:t>
                      </a:r>
                      <a:r>
                        <a:rPr kumimoji="0" lang="en-US" sz="1400" b="0" i="0" u="none" strike="noStrike" cap="none" normalizeH="0" baseline="30000" smtClean="0">
                          <a:ln>
                            <a:noFill/>
                          </a:ln>
                          <a:solidFill>
                            <a:schemeClr val="tx1"/>
                          </a:solidFill>
                          <a:effectLst/>
                          <a:latin typeface="Verdana" pitchFamily="34" charset="0"/>
                          <a:ea typeface="Times New Roman" pitchFamily="18" charset="0"/>
                          <a:cs typeface="Arial" charset="0"/>
                        </a:rPr>
                        <a:t>2</a:t>
                      </a: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0.182</a:t>
                      </a: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0.020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0.006</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0.067</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0.009</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0.003</a:t>
                      </a: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(4.50)</a:t>
                      </a: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(0.70)</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(0.10)</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(0.83)</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(0.19)</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1" name="Rectangle 104"/>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de-DE"/>
          </a:p>
        </p:txBody>
      </p:sp>
      <p:graphicFrame>
        <p:nvGraphicFramePr>
          <p:cNvPr id="6146" name="Object 103"/>
          <p:cNvGraphicFramePr>
            <a:graphicFrameLocks noChangeAspect="1"/>
          </p:cNvGraphicFramePr>
          <p:nvPr/>
        </p:nvGraphicFramePr>
        <p:xfrm>
          <a:off x="762000" y="2895600"/>
          <a:ext cx="7467600" cy="425450"/>
        </p:xfrm>
        <a:graphic>
          <a:graphicData uri="http://schemas.openxmlformats.org/presentationml/2006/ole">
            <p:oleObj spid="_x0000_s6146" name="Equation" r:id="rId4" imgW="4178300" imgH="2413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Shell Firm Idiosyncratic Risk</a:t>
            </a:r>
          </a:p>
        </p:txBody>
      </p:sp>
      <p:sp>
        <p:nvSpPr>
          <p:cNvPr id="22531" name="Rectangle 3"/>
          <p:cNvSpPr>
            <a:spLocks noGrp="1" noChangeArrowheads="1"/>
          </p:cNvSpPr>
          <p:nvPr>
            <p:ph type="body" idx="1"/>
          </p:nvPr>
        </p:nvSpPr>
        <p:spPr/>
        <p:txBody>
          <a:bodyPr/>
          <a:lstStyle/>
          <a:p>
            <a:pPr eaLnBrk="1" hangingPunct="1">
              <a:spcBef>
                <a:spcPct val="40000"/>
              </a:spcBef>
            </a:pPr>
            <a:r>
              <a:rPr lang="en-US" smtClean="0"/>
              <a:t>There is uncertainty about whether a suitor can be found. Only 50% conduct a RM each year.</a:t>
            </a:r>
          </a:p>
          <a:p>
            <a:pPr eaLnBrk="1" hangingPunct="1">
              <a:spcBef>
                <a:spcPct val="40000"/>
              </a:spcBef>
            </a:pPr>
            <a:r>
              <a:rPr lang="en-US" smtClean="0"/>
              <a:t>Shell firms burn cash.</a:t>
            </a:r>
          </a:p>
          <a:p>
            <a:pPr eaLnBrk="1" hangingPunct="1">
              <a:spcBef>
                <a:spcPct val="40000"/>
              </a:spcBef>
            </a:pPr>
            <a:r>
              <a:rPr lang="en-US" smtClean="0"/>
              <a:t>Shell stock prices tend to decay rapidly.</a:t>
            </a:r>
          </a:p>
          <a:p>
            <a:pPr eaLnBrk="1" hangingPunct="1">
              <a:spcBef>
                <a:spcPct val="40000"/>
              </a:spcBef>
            </a:pPr>
            <a:r>
              <a:rPr lang="en-US" smtClean="0"/>
              <a:t>Out of our sample of 287 shell firms that do not find a suitor, 29 firms’ stock prices decline to zero during 2006-2008.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Explaining Shell Investment</a:t>
            </a:r>
          </a:p>
        </p:txBody>
      </p:sp>
      <p:sp>
        <p:nvSpPr>
          <p:cNvPr id="23555" name="Rectangle 3"/>
          <p:cNvSpPr>
            <a:spLocks noGrp="1" noChangeArrowheads="1"/>
          </p:cNvSpPr>
          <p:nvPr>
            <p:ph type="body" idx="1"/>
          </p:nvPr>
        </p:nvSpPr>
        <p:spPr/>
        <p:txBody>
          <a:bodyPr/>
          <a:lstStyle/>
          <a:p>
            <a:pPr algn="just" eaLnBrk="1" hangingPunct="1">
              <a:spcBef>
                <a:spcPct val="40000"/>
              </a:spcBef>
            </a:pPr>
            <a:r>
              <a:rPr lang="en-US" smtClean="0"/>
              <a:t>Why do shell firms attract investors?</a:t>
            </a:r>
          </a:p>
          <a:p>
            <a:pPr algn="just" eaLnBrk="1" hangingPunct="1">
              <a:spcBef>
                <a:spcPct val="40000"/>
              </a:spcBef>
            </a:pPr>
            <a:r>
              <a:rPr lang="en-US" smtClean="0"/>
              <a:t>There are no operations or assets.</a:t>
            </a:r>
          </a:p>
          <a:p>
            <a:pPr algn="just" eaLnBrk="1" hangingPunct="1">
              <a:spcBef>
                <a:spcPct val="40000"/>
              </a:spcBef>
            </a:pPr>
            <a:r>
              <a:rPr lang="en-US" smtClean="0"/>
              <a:t>The liquidation value is approximately zero.</a:t>
            </a:r>
          </a:p>
          <a:p>
            <a:pPr eaLnBrk="1" hangingPunct="1">
              <a:spcBef>
                <a:spcPct val="40000"/>
              </a:spcBef>
            </a:pPr>
            <a:r>
              <a:rPr lang="en-US" smtClean="0"/>
              <a:t>We hypothesize that investors buy shares in anticipation of an eventual reverse merger deal and substantial return.</a:t>
            </a:r>
          </a:p>
          <a:p>
            <a:pPr algn="just" eaLnBrk="1" hangingPunct="1">
              <a:spcBef>
                <a:spcPct val="40000"/>
              </a:spcBef>
            </a:pPr>
            <a:r>
              <a:rPr lang="en-US" smtClean="0"/>
              <a:t>We next examine whether this expectation is rational.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Reverse Merger</a:t>
            </a:r>
            <a:br>
              <a:rPr lang="en-US" smtClean="0"/>
            </a:br>
            <a:r>
              <a:rPr lang="en-US" smtClean="0"/>
              <a:t>Cumulative Abnormal Returns</a:t>
            </a:r>
          </a:p>
        </p:txBody>
      </p:sp>
      <p:graphicFrame>
        <p:nvGraphicFramePr>
          <p:cNvPr id="7170" name="Object 7"/>
          <p:cNvGraphicFramePr>
            <a:graphicFrameLocks noChangeAspect="1"/>
          </p:cNvGraphicFramePr>
          <p:nvPr>
            <p:ph idx="1"/>
          </p:nvPr>
        </p:nvGraphicFramePr>
        <p:xfrm>
          <a:off x="3733800" y="2057400"/>
          <a:ext cx="5181600" cy="3373438"/>
        </p:xfrm>
        <a:graphic>
          <a:graphicData uri="http://schemas.openxmlformats.org/presentationml/2006/ole">
            <p:oleObj spid="_x0000_s7170" name="Chart" r:id="rId4" imgW="8191376" imgH="5333919" progId="Excel.Chart.8">
              <p:embed/>
            </p:oleObj>
          </a:graphicData>
        </a:graphic>
      </p:graphicFrame>
      <p:graphicFrame>
        <p:nvGraphicFramePr>
          <p:cNvPr id="8216" name="Group 24"/>
          <p:cNvGraphicFramePr>
            <a:graphicFrameLocks noGrp="1"/>
          </p:cNvGraphicFramePr>
          <p:nvPr/>
        </p:nvGraphicFramePr>
        <p:xfrm>
          <a:off x="304800" y="2133600"/>
          <a:ext cx="3505200" cy="1708150"/>
        </p:xfrm>
        <a:graphic>
          <a:graphicData uri="http://schemas.openxmlformats.org/drawingml/2006/table">
            <a:tbl>
              <a:tblPr/>
              <a:tblGrid>
                <a:gridCol w="1525588"/>
                <a:gridCol w="979487"/>
                <a:gridCol w="1000125"/>
              </a:tblGrid>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Event Window</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CAR</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Verdana" pitchFamily="34" charset="0"/>
                          <a:ea typeface="Times New Roman" pitchFamily="18" charset="0"/>
                          <a:cs typeface="Arial" charset="0"/>
                        </a:rPr>
                        <a:t>t</a:t>
                      </a: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-stat</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[-30, -1]</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15.40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2.74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 +30]</a:t>
                      </a:r>
                    </a:p>
                  </a:txBody>
                  <a:tcPr anchor="b" horzOverflow="overflow">
                    <a:lnL>
                      <a:noFill/>
                    </a:lnL>
                    <a:lnR>
                      <a:noFill/>
                    </a:lnR>
                    <a:lnT>
                      <a:noFill/>
                    </a:lnT>
                    <a:lnB>
                      <a:noFill/>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32.68</a:t>
                      </a:r>
                    </a:p>
                  </a:txBody>
                  <a:tcPr anchor="b" horzOverflow="overflow">
                    <a:lnL>
                      <a:noFill/>
                    </a:lnL>
                    <a:lnR>
                      <a:noFill/>
                    </a:lnR>
                    <a:lnT>
                      <a:noFill/>
                    </a:lnT>
                    <a:lnB>
                      <a:noFill/>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6.32</a:t>
                      </a:r>
                    </a:p>
                  </a:txBody>
                  <a:tcPr anchor="b" horzOverflow="overflow">
                    <a:lnL>
                      <a:noFill/>
                    </a:lnL>
                    <a:lnR>
                      <a:noFill/>
                    </a:lnR>
                    <a:lnT>
                      <a:noFill/>
                    </a:lnT>
                    <a:lnB>
                      <a:noFill/>
                    </a:lnB>
                    <a:lnTlToBr>
                      <a:noFill/>
                    </a:lnTlToBr>
                    <a:lnBlToTr>
                      <a:noFill/>
                    </a:lnBlToTr>
                    <a:noFill/>
                  </a:tcPr>
                </a:tc>
              </a:tr>
              <a:tr h="301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[-30, +30]</a:t>
                      </a:r>
                    </a:p>
                  </a:txBody>
                  <a:tcPr anchor="b" horzOverflow="overflow">
                    <a:lnL>
                      <a:noFill/>
                    </a:lnL>
                    <a:lnR>
                      <a:noFill/>
                    </a:lnR>
                    <a:lnT>
                      <a:noFill/>
                    </a:lnT>
                    <a:lnB>
                      <a:noFill/>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48.08</a:t>
                      </a:r>
                    </a:p>
                  </a:txBody>
                  <a:tcPr anchor="b" horzOverflow="overflow">
                    <a:lnL>
                      <a:noFill/>
                    </a:lnL>
                    <a:lnR>
                      <a:noFill/>
                    </a:lnR>
                    <a:lnT>
                      <a:noFill/>
                    </a:lnT>
                    <a:lnB>
                      <a:noFill/>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6.30</a:t>
                      </a:r>
                    </a:p>
                  </a:txBody>
                  <a:tcPr anchor="b" horzOverflow="overflow">
                    <a:lnL>
                      <a:noFill/>
                    </a:lnL>
                    <a:lnR>
                      <a:noFill/>
                    </a:lnR>
                    <a:lnT>
                      <a:noFill/>
                    </a:lnT>
                    <a:lnB>
                      <a:noFill/>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[-5, +5]</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28.94</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tab pos="228600" algn="dec"/>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6.15</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574675" y="304800"/>
            <a:ext cx="8001000" cy="1216025"/>
          </a:xfrm>
          <a:prstGeom prst="rect">
            <a:avLst/>
          </a:prstGeom>
          <a:noFill/>
          <a:ln w="9525">
            <a:noFill/>
            <a:miter lim="800000"/>
            <a:headEnd/>
            <a:tailEnd/>
          </a:ln>
        </p:spPr>
        <p:txBody>
          <a:bodyPr anchor="b"/>
          <a:lstStyle/>
          <a:p>
            <a:pPr eaLnBrk="1" hangingPunct="1"/>
            <a:r>
              <a:rPr lang="en-US" sz="3600">
                <a:solidFill>
                  <a:schemeClr val="tx2"/>
                </a:solidFill>
              </a:rPr>
              <a:t>Reverse Merger</a:t>
            </a:r>
            <a:br>
              <a:rPr lang="en-US" sz="3600">
                <a:solidFill>
                  <a:schemeClr val="tx2"/>
                </a:solidFill>
              </a:rPr>
            </a:br>
            <a:r>
              <a:rPr lang="en-US" sz="3600">
                <a:solidFill>
                  <a:schemeClr val="tx2"/>
                </a:solidFill>
              </a:rPr>
              <a:t>Long-Run Returns</a:t>
            </a:r>
          </a:p>
        </p:txBody>
      </p:sp>
      <p:graphicFrame>
        <p:nvGraphicFramePr>
          <p:cNvPr id="8194" name="Object 39"/>
          <p:cNvGraphicFramePr>
            <a:graphicFrameLocks noChangeAspect="1"/>
          </p:cNvGraphicFramePr>
          <p:nvPr/>
        </p:nvGraphicFramePr>
        <p:xfrm>
          <a:off x="2209800" y="3124200"/>
          <a:ext cx="5181600" cy="3055938"/>
        </p:xfrm>
        <a:graphic>
          <a:graphicData uri="http://schemas.openxmlformats.org/presentationml/2006/ole">
            <p:oleObj spid="_x0000_s8194" name="Chart" r:id="rId4" imgW="9105900" imgH="6048375" progId="Excel.Chart.8">
              <p:embed/>
            </p:oleObj>
          </a:graphicData>
        </a:graphic>
      </p:graphicFrame>
      <p:sp>
        <p:nvSpPr>
          <p:cNvPr id="8196" name="Text Box 25"/>
          <p:cNvSpPr txBox="1">
            <a:spLocks noChangeArrowheads="1"/>
          </p:cNvSpPr>
          <p:nvPr/>
        </p:nvSpPr>
        <p:spPr bwMode="auto">
          <a:xfrm>
            <a:off x="533400" y="1828800"/>
            <a:ext cx="8305800" cy="701675"/>
          </a:xfrm>
          <a:prstGeom prst="rect">
            <a:avLst/>
          </a:prstGeom>
          <a:noFill/>
          <a:ln w="9525">
            <a:noFill/>
            <a:miter lim="800000"/>
            <a:headEnd/>
            <a:tailEnd/>
          </a:ln>
        </p:spPr>
        <p:txBody>
          <a:bodyPr>
            <a:spAutoFit/>
          </a:bodyPr>
          <a:lstStyle/>
          <a:p>
            <a:pPr marL="457200" indent="-457200">
              <a:spcBef>
                <a:spcPct val="50000"/>
              </a:spcBef>
              <a:buClr>
                <a:schemeClr val="folHlink"/>
              </a:buClr>
              <a:buFont typeface="Wingdings" pitchFamily="2" charset="2"/>
              <a:buChar char="u"/>
            </a:pPr>
            <a:r>
              <a:rPr lang="en-US" sz="2000"/>
              <a:t>The average annualized buy-hold return for the post-event window [+31, +390] is -91.2% (</a:t>
            </a:r>
            <a:r>
              <a:rPr lang="en-US" sz="2000" i="1"/>
              <a:t>t</a:t>
            </a:r>
            <a:r>
              <a:rPr lang="en-US" sz="2000"/>
              <a:t>-statistic = -12.50).</a:t>
            </a:r>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Letter of Intent</a:t>
            </a:r>
            <a:br>
              <a:rPr lang="en-US" smtClean="0"/>
            </a:br>
            <a:r>
              <a:rPr lang="en-US" smtClean="0"/>
              <a:t>Announcement </a:t>
            </a:r>
          </a:p>
        </p:txBody>
      </p:sp>
      <p:sp>
        <p:nvSpPr>
          <p:cNvPr id="24579" name="Rectangle 3"/>
          <p:cNvSpPr>
            <a:spLocks noGrp="1" noChangeArrowheads="1"/>
          </p:cNvSpPr>
          <p:nvPr>
            <p:ph type="body" idx="1"/>
          </p:nvPr>
        </p:nvSpPr>
        <p:spPr>
          <a:xfrm>
            <a:off x="566738" y="1752600"/>
            <a:ext cx="8001000" cy="4495800"/>
          </a:xfrm>
        </p:spPr>
        <p:txBody>
          <a:bodyPr/>
          <a:lstStyle/>
          <a:p>
            <a:pPr eaLnBrk="1" hangingPunct="1">
              <a:spcBef>
                <a:spcPct val="40000"/>
              </a:spcBef>
            </a:pPr>
            <a:r>
              <a:rPr lang="en-US" smtClean="0"/>
              <a:t>Some shells announce through a letter of intent that they have entered reverse merger negotiations.</a:t>
            </a:r>
          </a:p>
          <a:p>
            <a:pPr eaLnBrk="1" hangingPunct="1">
              <a:spcBef>
                <a:spcPct val="40000"/>
              </a:spcBef>
            </a:pPr>
            <a:r>
              <a:rPr lang="en-US" smtClean="0"/>
              <a:t>We conduct an event study on the letter of intent announcement.</a:t>
            </a:r>
          </a:p>
          <a:p>
            <a:pPr eaLnBrk="1" hangingPunct="1">
              <a:spcBef>
                <a:spcPct val="40000"/>
              </a:spcBef>
            </a:pPr>
            <a:r>
              <a:rPr lang="en-US" smtClean="0"/>
              <a:t>We find 75 total LOI dates, but 26 of these fall within 30 days prior to the actual reverse merger.</a:t>
            </a:r>
          </a:p>
          <a:p>
            <a:pPr eaLnBrk="1" hangingPunct="1">
              <a:spcBef>
                <a:spcPct val="40000"/>
              </a:spcBef>
            </a:pPr>
            <a:r>
              <a:rPr lang="en-US" smtClean="0"/>
              <a:t>Therefore, we use only the remaining 49 announcements for the event study.</a:t>
            </a:r>
          </a:p>
          <a:p>
            <a:pPr eaLnBrk="1" hangingPunct="1">
              <a:spcBef>
                <a:spcPct val="40000"/>
              </a:spcBef>
            </a:pPr>
            <a:r>
              <a:rPr lang="en-US" smtClean="0"/>
              <a:t>We look at the window from 30 days prior to the announcement to 30 days after.</a:t>
            </a:r>
          </a:p>
          <a:p>
            <a:pPr algn="just" eaLnBrk="1" hangingPunct="1"/>
            <a:endParaRPr lang="en-US" smtClean="0"/>
          </a:p>
          <a:p>
            <a:pPr algn="just"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mtClean="0"/>
              <a:t>Public Offerings by Type</a:t>
            </a:r>
          </a:p>
        </p:txBody>
      </p:sp>
      <p:graphicFrame>
        <p:nvGraphicFramePr>
          <p:cNvPr id="1026" name="Object 28"/>
          <p:cNvGraphicFramePr>
            <a:graphicFrameLocks noChangeAspect="1"/>
          </p:cNvGraphicFramePr>
          <p:nvPr>
            <p:ph idx="1"/>
          </p:nvPr>
        </p:nvGraphicFramePr>
        <p:xfrm>
          <a:off x="685800" y="1752600"/>
          <a:ext cx="7772400" cy="4391025"/>
        </p:xfrm>
        <a:graphic>
          <a:graphicData uri="http://schemas.openxmlformats.org/presentationml/2006/ole">
            <p:oleObj spid="_x0000_s1026" name="Chart" r:id="rId4" imgW="8629521" imgH="4876659" progId="Excel.Char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Letter of Intent</a:t>
            </a:r>
            <a:br>
              <a:rPr lang="en-US" smtClean="0"/>
            </a:br>
            <a:r>
              <a:rPr lang="en-US" smtClean="0"/>
              <a:t>Announcement CARs</a:t>
            </a:r>
          </a:p>
        </p:txBody>
      </p:sp>
      <p:graphicFrame>
        <p:nvGraphicFramePr>
          <p:cNvPr id="240689" name="Group 49"/>
          <p:cNvGraphicFramePr>
            <a:graphicFrameLocks noGrp="1"/>
          </p:cNvGraphicFramePr>
          <p:nvPr>
            <p:ph idx="1"/>
          </p:nvPr>
        </p:nvGraphicFramePr>
        <p:xfrm>
          <a:off x="457200" y="1981200"/>
          <a:ext cx="3309938" cy="1765936"/>
        </p:xfrm>
        <a:graphic>
          <a:graphicData uri="http://schemas.openxmlformats.org/drawingml/2006/table">
            <a:tbl>
              <a:tblPr/>
              <a:tblGrid>
                <a:gridCol w="1373188"/>
                <a:gridCol w="968375"/>
                <a:gridCol w="968375"/>
              </a:tblGrid>
              <a:tr h="504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Event Window</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CAR</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3038"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a:t>
                      </a:r>
                      <a:r>
                        <a:rPr kumimoji="0" lang="en-US" sz="1400" b="0" i="1" u="none" strike="noStrike" cap="none" normalizeH="0" baseline="0" smtClean="0">
                          <a:ln>
                            <a:noFill/>
                          </a:ln>
                          <a:solidFill>
                            <a:schemeClr val="tx1"/>
                          </a:solidFill>
                          <a:effectLst/>
                          <a:latin typeface="Verdana" pitchFamily="34" charset="0"/>
                          <a:cs typeface="Arial" charset="0"/>
                        </a:rPr>
                        <a:t>t</a:t>
                      </a:r>
                      <a:r>
                        <a:rPr kumimoji="0" lang="en-US" sz="1400" b="0" i="0" u="none" strike="noStrike" cap="none" normalizeH="0" baseline="0" smtClean="0">
                          <a:ln>
                            <a:noFill/>
                          </a:ln>
                          <a:solidFill>
                            <a:schemeClr val="tx1"/>
                          </a:solidFill>
                          <a:effectLst/>
                          <a:latin typeface="Verdana" pitchFamily="34" charset="0"/>
                          <a:cs typeface="Arial" charset="0"/>
                        </a:rPr>
                        <a:t>-stat</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[-30, -1]</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26.15</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2.91</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1273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 +30]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a:noFill/>
                    </a:lnT>
                    <a:lnB>
                      <a:noFill/>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27.82</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2.85</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1115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[-30, +30]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a:noFill/>
                    </a:lnT>
                    <a:lnB>
                      <a:noFill/>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53.97</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4.07</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1273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[-5, +5]</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35.70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3.72</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218" name="Object 50"/>
          <p:cNvGraphicFramePr>
            <a:graphicFrameLocks noChangeAspect="1"/>
          </p:cNvGraphicFramePr>
          <p:nvPr/>
        </p:nvGraphicFramePr>
        <p:xfrm>
          <a:off x="3733800" y="2362200"/>
          <a:ext cx="5181600" cy="3298825"/>
        </p:xfrm>
        <a:graphic>
          <a:graphicData uri="http://schemas.openxmlformats.org/presentationml/2006/ole">
            <p:oleObj spid="_x0000_s9218" name="Chart" r:id="rId4" imgW="7105629" imgH="4524370" progId="Excel.Char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Reverse Merger CARs for 49 Firms that Issued a LOI</a:t>
            </a:r>
          </a:p>
        </p:txBody>
      </p:sp>
      <p:graphicFrame>
        <p:nvGraphicFramePr>
          <p:cNvPr id="10242" name="Object 5"/>
          <p:cNvGraphicFramePr>
            <a:graphicFrameLocks noChangeAspect="1"/>
          </p:cNvGraphicFramePr>
          <p:nvPr/>
        </p:nvGraphicFramePr>
        <p:xfrm>
          <a:off x="3733800" y="2133600"/>
          <a:ext cx="5029200" cy="3436938"/>
        </p:xfrm>
        <a:graphic>
          <a:graphicData uri="http://schemas.openxmlformats.org/presentationml/2006/ole">
            <p:oleObj spid="_x0000_s10242" name="Chart" r:id="rId4" imgW="8782050" imgH="6000750" progId="Excel.Chart.8">
              <p:embed/>
            </p:oleObj>
          </a:graphicData>
        </a:graphic>
      </p:graphicFrame>
      <p:graphicFrame>
        <p:nvGraphicFramePr>
          <p:cNvPr id="246830" name="Group 46"/>
          <p:cNvGraphicFramePr>
            <a:graphicFrameLocks noGrp="1"/>
          </p:cNvGraphicFramePr>
          <p:nvPr/>
        </p:nvGraphicFramePr>
        <p:xfrm>
          <a:off x="457200" y="2286000"/>
          <a:ext cx="3200400" cy="1432560"/>
        </p:xfrm>
        <a:graphic>
          <a:graphicData uri="http://schemas.openxmlformats.org/drawingml/2006/table">
            <a:tbl>
              <a:tblPr/>
              <a:tblGrid>
                <a:gridCol w="1187450"/>
                <a:gridCol w="1006475"/>
                <a:gridCol w="1006475"/>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Event Window</a:t>
                      </a: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CAR</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a:t>
                      </a:r>
                      <a:r>
                        <a:rPr kumimoji="0" lang="en-US" sz="1400" b="0" i="1" u="none" strike="noStrike" cap="none" normalizeH="0" baseline="0" smtClean="0">
                          <a:ln>
                            <a:noFill/>
                          </a:ln>
                          <a:solidFill>
                            <a:schemeClr val="tx1"/>
                          </a:solidFill>
                          <a:effectLst/>
                          <a:latin typeface="Verdana" pitchFamily="34" charset="0"/>
                          <a:cs typeface="Arial" charset="0"/>
                        </a:rPr>
                        <a:t>t</a:t>
                      </a:r>
                      <a:r>
                        <a:rPr kumimoji="0" lang="en-US" sz="1400" b="0" i="0" u="none" strike="noStrike" cap="none" normalizeH="0" baseline="0" smtClean="0">
                          <a:ln>
                            <a:noFill/>
                          </a:ln>
                          <a:solidFill>
                            <a:schemeClr val="tx1"/>
                          </a:solidFill>
                          <a:effectLst/>
                          <a:latin typeface="Verdana" pitchFamily="34" charset="0"/>
                          <a:cs typeface="Arial" charset="0"/>
                        </a:rPr>
                        <a:t>-stat</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[-30, +30]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17.40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1.33</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[-5, +5]</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18.91</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2.10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 +2]</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18.37</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2.66</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Liquidity Surrounding a</a:t>
            </a:r>
            <a:br>
              <a:rPr lang="en-US" smtClean="0"/>
            </a:br>
            <a:r>
              <a:rPr lang="en-US" smtClean="0"/>
              <a:t>Reverse Merger</a:t>
            </a:r>
          </a:p>
        </p:txBody>
      </p:sp>
      <p:sp>
        <p:nvSpPr>
          <p:cNvPr id="25603" name="Rectangle 3"/>
          <p:cNvSpPr>
            <a:spLocks noGrp="1" noChangeArrowheads="1"/>
          </p:cNvSpPr>
          <p:nvPr>
            <p:ph type="body" idx="1"/>
          </p:nvPr>
        </p:nvSpPr>
        <p:spPr/>
        <p:txBody>
          <a:bodyPr/>
          <a:lstStyle/>
          <a:p>
            <a:pPr algn="just" eaLnBrk="1" hangingPunct="1"/>
            <a:r>
              <a:rPr lang="en-US" smtClean="0"/>
              <a:t>Daily trading volume</a:t>
            </a:r>
          </a:p>
          <a:p>
            <a:pPr lvl="1" algn="just" eaLnBrk="1" hangingPunct="1"/>
            <a:r>
              <a:rPr lang="en-US" smtClean="0"/>
              <a:t>The average daily volume prior to the event date is 15,100 shares. The average after the event date is 28,800 shares. The difference is 13,700 shares (</a:t>
            </a:r>
            <a:r>
              <a:rPr lang="en-US" i="1" smtClean="0"/>
              <a:t>t</a:t>
            </a:r>
            <a:r>
              <a:rPr lang="en-US" smtClean="0"/>
              <a:t>-statistic = 7.02) </a:t>
            </a:r>
          </a:p>
          <a:p>
            <a:pPr algn="just" eaLnBrk="1" hangingPunct="1"/>
            <a:r>
              <a:rPr lang="en-US" smtClean="0"/>
              <a:t>Percentage of firms trading each day</a:t>
            </a:r>
          </a:p>
          <a:p>
            <a:pPr lvl="1" algn="just" eaLnBrk="1" hangingPunct="1"/>
            <a:r>
              <a:rPr lang="en-US" smtClean="0"/>
              <a:t>The average percentage of firms trading prior to the event date is 34.6%, and after the event date is 52.7%. The difference is 18.2% (</a:t>
            </a:r>
            <a:r>
              <a:rPr lang="en-US" i="1" smtClean="0"/>
              <a:t>t</a:t>
            </a:r>
            <a:r>
              <a:rPr lang="en-US" smtClean="0"/>
              <a:t>-statistic = 22.50)</a:t>
            </a:r>
          </a:p>
          <a:p>
            <a:pPr algn="just" eaLnBrk="1" hangingPunct="1"/>
            <a:r>
              <a:rPr lang="en-US" smtClean="0"/>
              <a:t>Quoted spreads</a:t>
            </a:r>
          </a:p>
          <a:p>
            <a:pPr lvl="1" algn="just" eaLnBrk="1" hangingPunct="1"/>
            <a:r>
              <a:rPr lang="en-US" smtClean="0"/>
              <a:t>Spreads decline in both absolute and percentage terms surrounding the merger agreement. The mean prior to the event date is 18.4%, and the mean after the event date is 14.9%. The difference is 3.5% (</a:t>
            </a:r>
            <a:r>
              <a:rPr lang="en-US" i="1" smtClean="0"/>
              <a:t>t</a:t>
            </a:r>
            <a:r>
              <a:rPr lang="en-US" smtClean="0"/>
              <a:t>-statistic = 30.10)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Ownership Surrounding a</a:t>
            </a:r>
            <a:br>
              <a:rPr lang="en-US" smtClean="0"/>
            </a:br>
            <a:r>
              <a:rPr lang="en-US" smtClean="0"/>
              <a:t>Reverse Merger </a:t>
            </a:r>
          </a:p>
        </p:txBody>
      </p:sp>
      <p:graphicFrame>
        <p:nvGraphicFramePr>
          <p:cNvPr id="248920" name="Group 88"/>
          <p:cNvGraphicFramePr>
            <a:graphicFrameLocks noGrp="1"/>
          </p:cNvGraphicFramePr>
          <p:nvPr>
            <p:ph idx="1"/>
          </p:nvPr>
        </p:nvGraphicFramePr>
        <p:xfrm>
          <a:off x="685800" y="1752600"/>
          <a:ext cx="7881938" cy="2360614"/>
        </p:xfrm>
        <a:graphic>
          <a:graphicData uri="http://schemas.openxmlformats.org/drawingml/2006/table">
            <a:tbl>
              <a:tblPr/>
              <a:tblGrid>
                <a:gridCol w="2632075"/>
                <a:gridCol w="1590675"/>
                <a:gridCol w="1592263"/>
                <a:gridCol w="2066925"/>
              </a:tblGrid>
              <a:tr h="385763">
                <a:tc gridSpan="4">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Panel A: All companies (median values, n=154 observations)</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7150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Ownership characteristic</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Fiscal year before RM closing date</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Fiscal year after</a:t>
                      </a: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RM closing date</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Wilcoxon z-test</a:t>
                      </a:r>
                    </a:p>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statistic</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Number of blockholders</a:t>
                      </a: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2</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3</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2.06</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52425">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Blockholder ownership (%)</a:t>
                      </a: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17</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53</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4.64</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r>
              <a:tr h="35083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CEO holdings (%)</a:t>
                      </a: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11</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27</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0.57</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r>
              <a:tr h="35083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CFO holdings (%)</a:t>
                      </a:r>
                      <a:endParaRPr kumimoji="0" lang="en-US" sz="1200" b="0" i="0" u="none" strike="noStrike" cap="none" normalizeH="0" baseline="0" smtClean="0">
                        <a:ln>
                          <a:noFill/>
                        </a:ln>
                        <a:solidFill>
                          <a:schemeClr val="tx1"/>
                        </a:solidFill>
                        <a:effectLst/>
                        <a:latin typeface="Verdana" pitchFamily="34"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1</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0</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34" charset="0"/>
                          <a:cs typeface="Times New Roman" pitchFamily="18" charset="0"/>
                        </a:rPr>
                        <a:t>-5.10</a:t>
                      </a:r>
                      <a:endParaRPr kumimoji="0" lang="en-US" sz="12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53" name="Rectangle 86"/>
          <p:cNvSpPr>
            <a:spLocks noChangeArrowheads="1"/>
          </p:cNvSpPr>
          <p:nvPr/>
        </p:nvSpPr>
        <p:spPr bwMode="auto">
          <a:xfrm>
            <a:off x="566738" y="4343400"/>
            <a:ext cx="8001000" cy="1676400"/>
          </a:xfrm>
          <a:prstGeom prst="rect">
            <a:avLst/>
          </a:prstGeom>
          <a:noFill/>
          <a:ln w="9525">
            <a:noFill/>
            <a:miter lim="800000"/>
            <a:headEnd/>
            <a:tailEnd/>
          </a:ln>
        </p:spPr>
        <p:txBody>
          <a:bodyPr/>
          <a:lstStyle/>
          <a:p>
            <a:pPr marL="469900" indent="-469900" eaLnBrk="1" hangingPunct="1">
              <a:spcBef>
                <a:spcPct val="40000"/>
              </a:spcBef>
              <a:buClr>
                <a:schemeClr val="folHlink"/>
              </a:buClr>
              <a:buFont typeface="Wingdings" pitchFamily="2" charset="2"/>
              <a:buChar char="u"/>
            </a:pPr>
            <a:r>
              <a:rPr lang="en-US" sz="2000"/>
              <a:t>Blockholder ownership increases.</a:t>
            </a:r>
          </a:p>
          <a:p>
            <a:pPr marL="469900" indent="-469900" eaLnBrk="1" hangingPunct="1">
              <a:spcBef>
                <a:spcPct val="40000"/>
              </a:spcBef>
              <a:buClr>
                <a:schemeClr val="folHlink"/>
              </a:buClr>
              <a:buFont typeface="Wingdings" pitchFamily="2" charset="2"/>
              <a:buChar char="u"/>
            </a:pPr>
            <a:r>
              <a:rPr lang="en-US" sz="2000"/>
              <a:t>As the post-RM data is a year or more after the RM, most lock-up periods have ended.</a:t>
            </a:r>
          </a:p>
          <a:p>
            <a:pPr marL="469900" indent="-469900" eaLnBrk="1" hangingPunct="1">
              <a:spcBef>
                <a:spcPct val="40000"/>
              </a:spcBef>
              <a:buClr>
                <a:schemeClr val="folHlink"/>
              </a:buClr>
              <a:buFont typeface="Wingdings" pitchFamily="2" charset="2"/>
              <a:buChar char="u"/>
            </a:pPr>
            <a:r>
              <a:rPr lang="en-US" sz="2000"/>
              <a:t>Thus, insiders and blockholders do not appear to exit.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Short-selling Surrounding a Reverse Merger</a:t>
            </a:r>
          </a:p>
        </p:txBody>
      </p:sp>
      <p:sp>
        <p:nvSpPr>
          <p:cNvPr id="27651" name="Rectangle 3"/>
          <p:cNvSpPr>
            <a:spLocks noGrp="1" noChangeArrowheads="1"/>
          </p:cNvSpPr>
          <p:nvPr>
            <p:ph type="body" idx="1"/>
          </p:nvPr>
        </p:nvSpPr>
        <p:spPr/>
        <p:txBody>
          <a:bodyPr/>
          <a:lstStyle/>
          <a:p>
            <a:pPr eaLnBrk="1" hangingPunct="1"/>
            <a:r>
              <a:rPr lang="en-US" sz="1800" smtClean="0"/>
              <a:t>The SEC threshold for “large” fails of 0.5% is exceeded for 67 out of 201 firms (33%) in our sample on at least one day.</a:t>
            </a:r>
          </a:p>
          <a:p>
            <a:pPr eaLnBrk="1" hangingPunct="1"/>
            <a:r>
              <a:rPr lang="en-US" sz="1800" smtClean="0"/>
              <a:t>Furthermore, the 0.5% threshold is exceeded for at least five consecutive days for 40 of these firms (20%), meaning these securities would be classified as “threshold” securities with mandatory closeout requirements under Regulation SHO.</a:t>
            </a:r>
          </a:p>
          <a:p>
            <a:pPr eaLnBrk="1" hangingPunct="1"/>
            <a:r>
              <a:rPr lang="en-US" sz="1800" smtClean="0"/>
              <a:t>Boni (2006) reports that 4% of U.S. equity issues, and no more than 11% of OTCBB and Pink Sheets issues, would have qualified as “threshold” securities prior to Regulation SHO.</a:t>
            </a:r>
          </a:p>
          <a:p>
            <a:pPr eaLnBrk="1" hangingPunct="1"/>
            <a:r>
              <a:rPr lang="en-US" sz="1800" smtClean="0"/>
              <a:t>The average number of days between an RM and the first breach of the FTD threshold is 314 days (or 220 trading days).</a:t>
            </a:r>
          </a:p>
          <a:p>
            <a:pPr eaLnBrk="1" hangingPunct="1"/>
            <a:r>
              <a:rPr lang="en-US" sz="1800" smtClean="0"/>
              <a:t>For shell firms, only 49 of 637 (8%) breach the 0.5% threshold on at least one trading day, and only 20 firms (3%) exceed the threshold for at least five consecutive days.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Hazard Analysis</a:t>
            </a:r>
          </a:p>
        </p:txBody>
      </p:sp>
      <p:sp>
        <p:nvSpPr>
          <p:cNvPr id="28675" name="Rectangle 3"/>
          <p:cNvSpPr>
            <a:spLocks noGrp="1" noChangeArrowheads="1"/>
          </p:cNvSpPr>
          <p:nvPr>
            <p:ph type="body" idx="1"/>
          </p:nvPr>
        </p:nvSpPr>
        <p:spPr/>
        <p:txBody>
          <a:bodyPr/>
          <a:lstStyle/>
          <a:p>
            <a:pPr eaLnBrk="1" hangingPunct="1"/>
            <a:r>
              <a:rPr lang="en-US" smtClean="0"/>
              <a:t>The dependent variable in the hazard model is an indicator for whether the shell firm has engaged in a reverse merger.</a:t>
            </a:r>
          </a:p>
          <a:p>
            <a:pPr algn="just" eaLnBrk="1" hangingPunct="1"/>
            <a:r>
              <a:rPr lang="en-US" smtClean="0"/>
              <a:t>Explanatory variables include</a:t>
            </a:r>
          </a:p>
          <a:p>
            <a:pPr lvl="1" eaLnBrk="1" hangingPunct="1"/>
            <a:r>
              <a:rPr lang="en-US" smtClean="0"/>
              <a:t>the time since incorporation</a:t>
            </a:r>
          </a:p>
          <a:p>
            <a:pPr lvl="1" eaLnBrk="1" hangingPunct="1"/>
            <a:r>
              <a:rPr lang="en-US" smtClean="0"/>
              <a:t>an indicator for Pink Sheets or OTCBB</a:t>
            </a:r>
          </a:p>
          <a:p>
            <a:pPr lvl="1" eaLnBrk="1" hangingPunct="1"/>
            <a:r>
              <a:rPr lang="en-US" smtClean="0"/>
              <a:t>an indicator for whether the firm is incorporated in Nevada or Delaware, or elsewhere</a:t>
            </a:r>
          </a:p>
          <a:p>
            <a:pPr lvl="1" eaLnBrk="1" hangingPunct="1"/>
            <a:r>
              <a:rPr lang="en-US" smtClean="0"/>
              <a:t>a categorical variable for type (virgin, natural, or development stage)</a:t>
            </a:r>
          </a:p>
          <a:p>
            <a:pPr lvl="1" eaLnBrk="1" hangingPunct="1"/>
            <a:r>
              <a:rPr lang="en-US" smtClean="0"/>
              <a:t>quarterly returns</a:t>
            </a:r>
          </a:p>
          <a:p>
            <a:pPr lvl="1" eaLnBrk="1" hangingPunct="1"/>
            <a:r>
              <a:rPr lang="en-US" smtClean="0"/>
              <a:t>quarterly average volume</a:t>
            </a:r>
          </a:p>
          <a:p>
            <a:pPr lvl="1" eaLnBrk="1" hangingPunct="1"/>
            <a:r>
              <a:rPr lang="en-US" smtClean="0"/>
              <a:t>common and authorized shares outstanding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Hazard Analysis</a:t>
            </a:r>
          </a:p>
        </p:txBody>
      </p:sp>
      <p:sp>
        <p:nvSpPr>
          <p:cNvPr id="29699" name="Rectangle 3"/>
          <p:cNvSpPr>
            <a:spLocks noGrp="1" noChangeArrowheads="1"/>
          </p:cNvSpPr>
          <p:nvPr>
            <p:ph type="body" idx="1"/>
          </p:nvPr>
        </p:nvSpPr>
        <p:spPr/>
        <p:txBody>
          <a:bodyPr/>
          <a:lstStyle/>
          <a:p>
            <a:pPr eaLnBrk="1" hangingPunct="1"/>
            <a:r>
              <a:rPr lang="en-US" smtClean="0"/>
              <a:t>Results indicate that the average length of time until a shell engages in a reverse merger is 2.09 years.</a:t>
            </a:r>
          </a:p>
          <a:p>
            <a:pPr algn="just" eaLnBrk="1" hangingPunct="1"/>
            <a:r>
              <a:rPr lang="en-US" smtClean="0"/>
              <a:t>We also find that</a:t>
            </a:r>
          </a:p>
          <a:p>
            <a:pPr lvl="1" eaLnBrk="1" hangingPunct="1"/>
            <a:r>
              <a:rPr lang="en-US" smtClean="0"/>
              <a:t>firms listed on the Pink Sheets find RM deals more quickly</a:t>
            </a:r>
          </a:p>
          <a:p>
            <a:pPr lvl="1" eaLnBrk="1" hangingPunct="1"/>
            <a:r>
              <a:rPr lang="en-US" smtClean="0"/>
              <a:t>shells incorporated in Nevada and Delaware find RM deals more quickly </a:t>
            </a:r>
          </a:p>
          <a:p>
            <a:pPr lvl="1" eaLnBrk="1" hangingPunct="1"/>
            <a:r>
              <a:rPr lang="en-US" smtClean="0"/>
              <a:t>development stage shells take longer to find a suitor than natural shells and virgin shells </a:t>
            </a:r>
          </a:p>
          <a:p>
            <a:pPr lvl="1" eaLnBrk="1" hangingPunct="1"/>
            <a:r>
              <a:rPr lang="en-US" smtClean="0"/>
              <a:t>returns and share volume are uncorrelated with time until consummation of a deal</a:t>
            </a:r>
          </a:p>
          <a:p>
            <a:pPr lvl="1" eaLnBrk="1" hangingPunct="1"/>
            <a:r>
              <a:rPr lang="en-US" smtClean="0"/>
              <a:t>common and authorized shares are uncorrelated with time until consummation of a deal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SPACs</a:t>
            </a:r>
          </a:p>
        </p:txBody>
      </p:sp>
      <p:sp>
        <p:nvSpPr>
          <p:cNvPr id="30723" name="Rectangle 3"/>
          <p:cNvSpPr>
            <a:spLocks noGrp="1" noChangeArrowheads="1"/>
          </p:cNvSpPr>
          <p:nvPr>
            <p:ph type="body" idx="1"/>
          </p:nvPr>
        </p:nvSpPr>
        <p:spPr/>
        <p:txBody>
          <a:bodyPr/>
          <a:lstStyle/>
          <a:p>
            <a:pPr eaLnBrk="1" hangingPunct="1"/>
            <a:r>
              <a:rPr lang="en-US" sz="1800" smtClean="0"/>
              <a:t>Special Purpose Acquisition Funds (SPACs) are shell companies that issue shares in an IPO and then hold the cash collected in an escrow account until a suitor for an RM/takeover can be found.</a:t>
            </a:r>
          </a:p>
          <a:p>
            <a:pPr eaLnBrk="1" hangingPunct="1"/>
            <a:r>
              <a:rPr lang="en-US" sz="1800" smtClean="0"/>
              <a:t>The SPAC has 18 months to find such a target, or the fund is liquidated and the cash, less administrative expenses (5-7%), is returned to the shareholders.</a:t>
            </a:r>
          </a:p>
          <a:p>
            <a:pPr eaLnBrk="1" hangingPunct="1"/>
            <a:r>
              <a:rPr lang="en-US" sz="1800" smtClean="0"/>
              <a:t>After an intended target is announced, the shareholders get to vote to either approve or reject the takeover (80% needed).</a:t>
            </a:r>
          </a:p>
          <a:p>
            <a:pPr eaLnBrk="1" hangingPunct="1"/>
            <a:r>
              <a:rPr lang="en-US" sz="1800" smtClean="0"/>
              <a:t>SPACs have grown in popularity from only one in 2003 to 87 in 2007-08, and SPACs have raised more than $25 billion in 173 IPOs, comprising 16% of all IPOs.</a:t>
            </a:r>
          </a:p>
          <a:p>
            <a:pPr eaLnBrk="1" hangingPunct="1"/>
            <a:r>
              <a:rPr lang="en-US" sz="1800" smtClean="0"/>
              <a:t>Based on the dollar amounts raised, which average $156 M per firm, SPACs are far more popular than ordinary shells.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SPACs</a:t>
            </a:r>
          </a:p>
        </p:txBody>
      </p:sp>
      <p:sp>
        <p:nvSpPr>
          <p:cNvPr id="31747" name="Rectangle 3"/>
          <p:cNvSpPr>
            <a:spLocks noGrp="1" noChangeArrowheads="1"/>
          </p:cNvSpPr>
          <p:nvPr>
            <p:ph type="body" idx="1"/>
          </p:nvPr>
        </p:nvSpPr>
        <p:spPr/>
        <p:txBody>
          <a:bodyPr/>
          <a:lstStyle/>
          <a:p>
            <a:pPr eaLnBrk="1" hangingPunct="1"/>
            <a:r>
              <a:rPr lang="en-US" smtClean="0"/>
              <a:t>Jog &amp; Sun (2007), Lewellen (2009), and Jenkinson and Sousa (2009) analyze SPACs. They divide the life of SPACs into four distinct stages</a:t>
            </a:r>
          </a:p>
          <a:p>
            <a:pPr lvl="1" eaLnBrk="1" hangingPunct="1">
              <a:lnSpc>
                <a:spcPct val="200000"/>
              </a:lnSpc>
            </a:pPr>
            <a:r>
              <a:rPr lang="en-US" smtClean="0"/>
              <a:t>No Target</a:t>
            </a:r>
          </a:p>
          <a:p>
            <a:pPr lvl="1" eaLnBrk="1" hangingPunct="1">
              <a:lnSpc>
                <a:spcPct val="200000"/>
              </a:lnSpc>
            </a:pPr>
            <a:r>
              <a:rPr lang="en-US" smtClean="0"/>
              <a:t>Target Announced</a:t>
            </a:r>
          </a:p>
          <a:p>
            <a:pPr lvl="1" eaLnBrk="1" hangingPunct="1">
              <a:lnSpc>
                <a:spcPct val="200000"/>
              </a:lnSpc>
            </a:pPr>
            <a:r>
              <a:rPr lang="en-US" smtClean="0"/>
              <a:t>Acquisition Completed</a:t>
            </a:r>
          </a:p>
          <a:p>
            <a:pPr lvl="1" eaLnBrk="1" hangingPunct="1">
              <a:lnSpc>
                <a:spcPct val="200000"/>
              </a:lnSpc>
            </a:pPr>
            <a:r>
              <a:rPr lang="en-US" smtClean="0"/>
              <a:t>Acquisition Withdrawn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8"/>
          <p:cNvSpPr>
            <a:spLocks noGrp="1" noChangeArrowheads="1"/>
          </p:cNvSpPr>
          <p:nvPr>
            <p:ph type="title"/>
          </p:nvPr>
        </p:nvSpPr>
        <p:spPr/>
        <p:txBody>
          <a:bodyPr/>
          <a:lstStyle/>
          <a:p>
            <a:pPr eaLnBrk="1" hangingPunct="1"/>
            <a:r>
              <a:rPr lang="en-US" smtClean="0"/>
              <a:t>SPAC CARs</a:t>
            </a:r>
          </a:p>
        </p:txBody>
      </p:sp>
      <p:graphicFrame>
        <p:nvGraphicFramePr>
          <p:cNvPr id="230524" name="Group 124"/>
          <p:cNvGraphicFramePr>
            <a:graphicFrameLocks noGrp="1"/>
          </p:cNvGraphicFramePr>
          <p:nvPr>
            <p:ph idx="1"/>
          </p:nvPr>
        </p:nvGraphicFramePr>
        <p:xfrm>
          <a:off x="1295400" y="1752600"/>
          <a:ext cx="6662738" cy="3905251"/>
        </p:xfrm>
        <a:graphic>
          <a:graphicData uri="http://schemas.openxmlformats.org/drawingml/2006/table">
            <a:tbl>
              <a:tblPr/>
              <a:tblGrid>
                <a:gridCol w="1739900"/>
                <a:gridCol w="1230313"/>
                <a:gridCol w="1231900"/>
                <a:gridCol w="1230312"/>
                <a:gridCol w="1230313"/>
              </a:tblGrid>
              <a:tr h="3349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cs typeface="Times New Roman" pitchFamily="18" charset="0"/>
                        </a:rPr>
                        <a:t>Panel A: CARs</a:t>
                      </a:r>
                      <a:endParaRPr kumimoji="0" lang="en-US" sz="1400" b="0" i="0" u="none" strike="noStrike" cap="none" normalizeH="0" baseline="0" dirty="0" smtClean="0">
                        <a:ln>
                          <a:noFill/>
                        </a:ln>
                        <a:solidFill>
                          <a:schemeClr val="tx1"/>
                        </a:solidFill>
                        <a:effectLst/>
                        <a:latin typeface="Verdan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Event</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Window</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SPAC IPO</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Target Announced</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Acquisition Completed</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Acquisition Withdrawn</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[-30, +30]</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3.85</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(1.72)</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-5.02</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(-1.27)</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23.35</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(1.97)</a:t>
                      </a:r>
                      <a:endParaRPr kumimoji="0" lang="en-US" sz="1400" b="1" i="0" u="none" strike="noStrike" cap="none" normalizeH="0" baseline="0" dirty="0" smtClean="0">
                        <a:ln>
                          <a:noFill/>
                        </a:ln>
                        <a:solidFill>
                          <a:schemeClr val="tx1"/>
                        </a:solidFill>
                        <a:effectLst/>
                        <a:latin typeface="Verdana"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19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[-30,-1]</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0.01</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(0.00)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3.26</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(1.22)</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cs typeface="Times New Roman" pitchFamily="18" charset="0"/>
                        </a:rPr>
                        <a:t>6.40</a:t>
                      </a:r>
                      <a:endParaRPr kumimoji="0" lang="en-US" sz="1400" b="0"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cs typeface="Times New Roman" pitchFamily="18" charset="0"/>
                        </a:rPr>
                        <a:t>(0.72)</a:t>
                      </a:r>
                      <a:endParaRPr kumimoji="0" lang="en-US" sz="1400" b="0" i="0" u="none" strike="noStrike" cap="none" normalizeH="0" baseline="0" dirty="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619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 +30]</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1.05</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(1.06)</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3.85</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(2.33)</a:t>
                      </a:r>
                      <a:endParaRPr kumimoji="0" lang="en-US" sz="1400" b="1" i="0" u="none" strike="noStrike" cap="none" normalizeH="0" baseline="0" dirty="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-8.24</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(-2.81)</a:t>
                      </a:r>
                      <a:endParaRPr kumimoji="0" lang="en-US" sz="1400" b="1" i="0" u="none" strike="noStrike" cap="none" normalizeH="0" baseline="0" dirty="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16.95</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(2.13)</a:t>
                      </a:r>
                      <a:endParaRPr kumimoji="0" lang="en-US" sz="1400" b="1" i="0" u="none" strike="noStrike" cap="none" normalizeH="0" baseline="0" dirty="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619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[-5, +5]</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0.00</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(0.01)</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2.55</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(2.60)</a:t>
                      </a:r>
                      <a:endParaRPr kumimoji="0" lang="en-US" sz="1400" b="1" i="0" u="none" strike="noStrike" cap="none" normalizeH="0" baseline="0" dirty="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0.30</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(0.10)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9.36</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(1.70)</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619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[-2, +2]</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0.00</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(0.02)</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2.97</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Times New Roman" pitchFamily="18" charset="0"/>
                        </a:rPr>
                        <a:t>(3.97)</a:t>
                      </a:r>
                      <a:endParaRPr kumimoji="0" lang="en-US" sz="1400" b="1" i="0" u="none" strike="noStrike" cap="none" normalizeH="0" baseline="0" dirty="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1.56</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(0.56)</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a:noFill/>
                    </a:lnR>
                    <a:lnT>
                      <a:noFill/>
                    </a:lnT>
                    <a:lnB>
                      <a:noFill/>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5.87</a:t>
                      </a:r>
                      <a:endParaRPr kumimoji="0" lang="en-US" sz="1400" b="0" i="0" u="none" strike="noStrike" cap="none" normalizeH="0" baseline="0" smtClean="0">
                        <a:ln>
                          <a:noFill/>
                        </a:ln>
                        <a:solidFill>
                          <a:schemeClr val="tx1"/>
                        </a:solidFill>
                        <a:effectLst/>
                        <a:latin typeface="Verdana" pitchFamily="34" charset="0"/>
                        <a:cs typeface="Times New Roman" pitchFamily="18" charset="0"/>
                      </a:endParaRPr>
                    </a:p>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(1.53)</a:t>
                      </a:r>
                      <a:endParaRPr kumimoji="0" lang="en-US" sz="1400" b="0" i="0" u="none" strike="noStrike" cap="none" normalizeH="0" baseline="0" smtClean="0">
                        <a:ln>
                          <a:noFill/>
                        </a:ln>
                        <a:solidFill>
                          <a:schemeClr val="tx1"/>
                        </a:solidFill>
                        <a:effectLst/>
                        <a:latin typeface="Verdana" pitchFamily="34" charset="0"/>
                      </a:endParaRPr>
                    </a:p>
                  </a:txBody>
                  <a:tcPr anchor="b" horzOverflow="overflow">
                    <a:lnL>
                      <a:noFill/>
                    </a:lnL>
                    <a:lnR cap="flat">
                      <a:noFill/>
                    </a:lnR>
                    <a:lnT>
                      <a:noFill/>
                    </a:lnT>
                    <a:lnB>
                      <a:noFill/>
                    </a:lnB>
                    <a:lnTlToBr>
                      <a:noFill/>
                    </a:lnTlToBr>
                    <a:lnBlToTr>
                      <a:noFill/>
                    </a:lnBlToTr>
                    <a:noFill/>
                  </a:tcPr>
                </a:tc>
              </a:tr>
              <a:tr h="339725">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Num. Obs.</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111</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82</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54</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Times New Roman" pitchFamily="18" charset="0"/>
                        </a:rPr>
                        <a:t>5</a:t>
                      </a:r>
                      <a:endParaRPr kumimoji="0" lang="en-US" sz="1400" b="0" i="0" u="none" strike="noStrike" cap="none" normalizeH="0" baseline="0" smtClean="0">
                        <a:ln>
                          <a:noFill/>
                        </a:ln>
                        <a:solidFill>
                          <a:schemeClr val="tx1"/>
                        </a:solidFill>
                        <a:effectLst/>
                        <a:latin typeface="Verdana"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Reverse Mergers</a:t>
            </a:r>
          </a:p>
        </p:txBody>
      </p:sp>
      <p:sp>
        <p:nvSpPr>
          <p:cNvPr id="15363" name="Rectangle 3"/>
          <p:cNvSpPr>
            <a:spLocks noGrp="1" noChangeArrowheads="1"/>
          </p:cNvSpPr>
          <p:nvPr>
            <p:ph type="body" idx="1"/>
          </p:nvPr>
        </p:nvSpPr>
        <p:spPr/>
        <p:txBody>
          <a:bodyPr/>
          <a:lstStyle/>
          <a:p>
            <a:pPr algn="just" eaLnBrk="1" hangingPunct="1"/>
            <a:r>
              <a:rPr lang="en-US" smtClean="0"/>
              <a:t>Called “reverse” because the shell firm is taken over, but survives the private company through its public status. </a:t>
            </a:r>
          </a:p>
          <a:p>
            <a:pPr eaLnBrk="1" hangingPunct="1"/>
            <a:r>
              <a:rPr lang="en-US" smtClean="0"/>
              <a:t>In the last few years, reverse mergers (RMs) have become an important alternative to traditional IPOs, and shell companies constitute an integral part of RM transactions. </a:t>
            </a:r>
          </a:p>
          <a:p>
            <a:pPr eaLnBrk="1" hangingPunct="1"/>
            <a:r>
              <a:rPr lang="en-US" smtClean="0"/>
              <a:t>There are five primary advantages to an RM vs. an IPO</a:t>
            </a:r>
          </a:p>
          <a:p>
            <a:pPr lvl="1" eaLnBrk="1" hangingPunct="1"/>
            <a:r>
              <a:rPr lang="en-US" smtClean="0"/>
              <a:t>Quicker by 2-12 months</a:t>
            </a:r>
          </a:p>
          <a:p>
            <a:pPr lvl="1" eaLnBrk="1" hangingPunct="1"/>
            <a:r>
              <a:rPr lang="en-US" smtClean="0"/>
              <a:t>Less expensive by $200,000-300,000 in direct costs</a:t>
            </a:r>
          </a:p>
          <a:p>
            <a:pPr lvl="1" eaLnBrk="1" hangingPunct="1"/>
            <a:r>
              <a:rPr lang="en-US" smtClean="0"/>
              <a:t>Market timing is unimportant</a:t>
            </a:r>
          </a:p>
          <a:p>
            <a:pPr lvl="1" eaLnBrk="1" hangingPunct="1"/>
            <a:r>
              <a:rPr lang="en-US" smtClean="0"/>
              <a:t>Less demanding on management’s time</a:t>
            </a:r>
          </a:p>
          <a:p>
            <a:pPr lvl="1" eaLnBrk="1" hangingPunct="1"/>
            <a:r>
              <a:rPr lang="en-US" smtClean="0"/>
              <a:t>Current owners own a majority of the public company</a:t>
            </a:r>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p:txBody>
          <a:bodyPr/>
          <a:lstStyle/>
          <a:p>
            <a:pPr eaLnBrk="1" hangingPunct="1"/>
            <a:r>
              <a:rPr lang="en-US" smtClean="0"/>
              <a:t>Reverse Merger CARs:</a:t>
            </a:r>
            <a:br>
              <a:rPr lang="en-US" smtClean="0"/>
            </a:br>
            <a:r>
              <a:rPr lang="en-US" smtClean="0"/>
              <a:t>Shells vs. SPACs</a:t>
            </a:r>
          </a:p>
        </p:txBody>
      </p:sp>
      <p:graphicFrame>
        <p:nvGraphicFramePr>
          <p:cNvPr id="11266" name="Object 4"/>
          <p:cNvGraphicFramePr>
            <a:graphicFrameLocks noChangeAspect="1"/>
          </p:cNvGraphicFramePr>
          <p:nvPr>
            <p:ph idx="1"/>
          </p:nvPr>
        </p:nvGraphicFramePr>
        <p:xfrm>
          <a:off x="990600" y="1779588"/>
          <a:ext cx="6705600" cy="4343400"/>
        </p:xfrm>
        <a:graphic>
          <a:graphicData uri="http://schemas.openxmlformats.org/presentationml/2006/ole">
            <p:oleObj spid="_x0000_s11266" name="Chart" r:id="rId4" imgW="5895975" imgH="3819347"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Conclusions</a:t>
            </a:r>
          </a:p>
        </p:txBody>
      </p:sp>
      <p:sp>
        <p:nvSpPr>
          <p:cNvPr id="33795" name="Rectangle 3"/>
          <p:cNvSpPr>
            <a:spLocks noGrp="1" noChangeArrowheads="1"/>
          </p:cNvSpPr>
          <p:nvPr>
            <p:ph type="body" idx="1"/>
          </p:nvPr>
        </p:nvSpPr>
        <p:spPr>
          <a:xfrm>
            <a:off x="566738" y="1752600"/>
            <a:ext cx="8001000" cy="4572000"/>
          </a:xfrm>
        </p:spPr>
        <p:txBody>
          <a:bodyPr/>
          <a:lstStyle/>
          <a:p>
            <a:pPr eaLnBrk="1" hangingPunct="1"/>
            <a:r>
              <a:rPr lang="en-US" sz="1800" smtClean="0"/>
              <a:t>Shell firms have no operations or assets. Yet, they have investors.</a:t>
            </a:r>
          </a:p>
          <a:p>
            <a:pPr eaLnBrk="1" hangingPunct="1"/>
            <a:r>
              <a:rPr lang="en-US" sz="1800" smtClean="0"/>
              <a:t>The sole asset these firms have to offer is the intangible hope of a future reverse merger agreement.</a:t>
            </a:r>
          </a:p>
          <a:p>
            <a:pPr eaLnBrk="1" hangingPunct="1"/>
            <a:r>
              <a:rPr lang="en-US" sz="1800" smtClean="0"/>
              <a:t>The stock price of shells tends to decay over time.</a:t>
            </a:r>
          </a:p>
          <a:p>
            <a:pPr eaLnBrk="1" hangingPunct="1"/>
            <a:r>
              <a:rPr lang="en-US" sz="1800" smtClean="0"/>
              <a:t>Surrounding a reverse merger deal, these firms earn a three-month abnormal return of 48.1%, far surpassing the returns of other target firms in the takeover literature.</a:t>
            </a:r>
          </a:p>
          <a:p>
            <a:pPr eaLnBrk="1" hangingPunct="1"/>
            <a:r>
              <a:rPr lang="en-US" sz="1800" smtClean="0"/>
              <a:t>We argue that this exceptional return is compensation for shell stock illiquidity and the uncertainty of finding a RM suitor.</a:t>
            </a:r>
            <a:r>
              <a:rPr lang="en-US" smtClean="0"/>
              <a:t> </a:t>
            </a:r>
          </a:p>
          <a:p>
            <a:pPr eaLnBrk="1" hangingPunct="1"/>
            <a:r>
              <a:rPr lang="en-US" sz="1800" smtClean="0"/>
              <a:t>We conclude that investing in shells is rational as long as the probability of a RM is high.</a:t>
            </a:r>
          </a:p>
          <a:p>
            <a:pPr eaLnBrk="1" hangingPunct="1"/>
            <a:r>
              <a:rPr lang="en-US" sz="1800" smtClean="0"/>
              <a:t>SPACs perform poorly at the consummation of a RM, yet have larger dollar volume. An interesting contrast.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Shell Companies</a:t>
            </a:r>
          </a:p>
        </p:txBody>
      </p:sp>
      <p:sp>
        <p:nvSpPr>
          <p:cNvPr id="16387" name="Rectangle 3"/>
          <p:cNvSpPr>
            <a:spLocks noGrp="1" noChangeArrowheads="1"/>
          </p:cNvSpPr>
          <p:nvPr>
            <p:ph type="body" idx="1"/>
          </p:nvPr>
        </p:nvSpPr>
        <p:spPr/>
        <p:txBody>
          <a:bodyPr/>
          <a:lstStyle/>
          <a:p>
            <a:pPr eaLnBrk="1" hangingPunct="1"/>
            <a:r>
              <a:rPr lang="en-US" smtClean="0"/>
              <a:t>In June 2005, the SEC defined any company with “no or nominal operations, and with no or nominal assets or assets consisting solely of cash and cash equivalents” as a shell company</a:t>
            </a:r>
          </a:p>
          <a:p>
            <a:pPr eaLnBrk="1" hangingPunct="1"/>
            <a:r>
              <a:rPr lang="en-US" smtClean="0"/>
              <a:t>Shell firms are traded either on the OTC Bulletin Board or through Pink Sheets</a:t>
            </a:r>
          </a:p>
          <a:p>
            <a:pPr lvl="1" algn="just" eaLnBrk="1" hangingPunct="1"/>
            <a:r>
              <a:rPr lang="en-US" smtClean="0"/>
              <a:t>Virgin shells</a:t>
            </a:r>
          </a:p>
          <a:p>
            <a:pPr lvl="1" algn="just" eaLnBrk="1" hangingPunct="1"/>
            <a:r>
              <a:rPr lang="en-US" smtClean="0"/>
              <a:t>Development Stage shells</a:t>
            </a:r>
          </a:p>
          <a:p>
            <a:pPr lvl="1" algn="just" eaLnBrk="1" hangingPunct="1"/>
            <a:r>
              <a:rPr lang="en-US" smtClean="0"/>
              <a:t>Natural shells</a:t>
            </a:r>
          </a:p>
          <a:p>
            <a:pPr algn="just" eaLnBrk="1" hangingPunct="1"/>
            <a:r>
              <a:rPr lang="en-US" smtClean="0"/>
              <a:t>Trading shells sell for around $1,000,000</a:t>
            </a:r>
          </a:p>
          <a:p>
            <a:pPr algn="just" eaLnBrk="1" hangingPunct="1"/>
            <a:r>
              <a:rPr lang="en-US" smtClean="0"/>
              <a:t>Virgin shells sell for around $100,000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n-US" smtClean="0"/>
              <a:t>Shell Reverse Mergers</a:t>
            </a:r>
          </a:p>
        </p:txBody>
      </p:sp>
      <p:graphicFrame>
        <p:nvGraphicFramePr>
          <p:cNvPr id="2050" name="Object 4"/>
          <p:cNvGraphicFramePr>
            <a:graphicFrameLocks noChangeAspect="1"/>
          </p:cNvGraphicFramePr>
          <p:nvPr>
            <p:ph idx="1"/>
          </p:nvPr>
        </p:nvGraphicFramePr>
        <p:xfrm>
          <a:off x="987425" y="1730375"/>
          <a:ext cx="7089775" cy="4452938"/>
        </p:xfrm>
        <a:graphic>
          <a:graphicData uri="http://schemas.openxmlformats.org/presentationml/2006/ole">
            <p:oleObj spid="_x0000_s2050" name="Chart" r:id="rId4" imgW="6324682" imgH="3971991" progId="Excel.Char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Motivation</a:t>
            </a:r>
          </a:p>
        </p:txBody>
      </p:sp>
      <p:sp>
        <p:nvSpPr>
          <p:cNvPr id="17411" name="Rectangle 3"/>
          <p:cNvSpPr>
            <a:spLocks noGrp="1" noChangeArrowheads="1"/>
          </p:cNvSpPr>
          <p:nvPr>
            <p:ph type="body" idx="1"/>
          </p:nvPr>
        </p:nvSpPr>
        <p:spPr>
          <a:xfrm>
            <a:off x="566738" y="1752600"/>
            <a:ext cx="8001000" cy="4419600"/>
          </a:xfrm>
        </p:spPr>
        <p:txBody>
          <a:bodyPr/>
          <a:lstStyle/>
          <a:p>
            <a:pPr algn="just" eaLnBrk="1" hangingPunct="1">
              <a:lnSpc>
                <a:spcPct val="90000"/>
              </a:lnSpc>
            </a:pPr>
            <a:r>
              <a:rPr lang="en-US" smtClean="0"/>
              <a:t>Investors hold stock in trading shell firms.</a:t>
            </a:r>
          </a:p>
          <a:p>
            <a:pPr algn="just" eaLnBrk="1" hangingPunct="1">
              <a:lnSpc>
                <a:spcPct val="90000"/>
              </a:lnSpc>
            </a:pPr>
            <a:r>
              <a:rPr lang="en-US" smtClean="0"/>
              <a:t>About half of all trading shell firms conduct a RM in a given year.</a:t>
            </a:r>
          </a:p>
          <a:p>
            <a:pPr algn="just" eaLnBrk="1" hangingPunct="1">
              <a:lnSpc>
                <a:spcPct val="90000"/>
              </a:lnSpc>
            </a:pPr>
            <a:endParaRPr lang="en-US" smtClean="0"/>
          </a:p>
          <a:p>
            <a:pPr algn="just" eaLnBrk="1" hangingPunct="1">
              <a:lnSpc>
                <a:spcPct val="90000"/>
              </a:lnSpc>
              <a:buFont typeface="Wingdings" pitchFamily="2" charset="2"/>
              <a:buNone/>
            </a:pPr>
            <a:r>
              <a:rPr lang="en-US" smtClean="0"/>
              <a:t>	</a:t>
            </a:r>
            <a:r>
              <a:rPr lang="en-US" b="1" u="sng" smtClean="0"/>
              <a:t>Questions</a:t>
            </a:r>
          </a:p>
          <a:p>
            <a:pPr eaLnBrk="1" hangingPunct="1">
              <a:lnSpc>
                <a:spcPct val="90000"/>
              </a:lnSpc>
            </a:pPr>
            <a:r>
              <a:rPr lang="en-US" smtClean="0"/>
              <a:t>Is it rational to invest in a firm with no assets or operations?</a:t>
            </a:r>
          </a:p>
          <a:p>
            <a:pPr eaLnBrk="1" hangingPunct="1">
              <a:lnSpc>
                <a:spcPct val="90000"/>
              </a:lnSpc>
            </a:pPr>
            <a:r>
              <a:rPr lang="en-US" smtClean="0"/>
              <a:t>Do investors in trading shell companies earn a positive return over time?</a:t>
            </a:r>
          </a:p>
          <a:p>
            <a:pPr eaLnBrk="1" hangingPunct="1">
              <a:lnSpc>
                <a:spcPct val="90000"/>
              </a:lnSpc>
            </a:pPr>
            <a:r>
              <a:rPr lang="en-US" smtClean="0"/>
              <a:t>If not, why invest in a shell firm?</a:t>
            </a:r>
          </a:p>
          <a:p>
            <a:pPr eaLnBrk="1" hangingPunct="1">
              <a:lnSpc>
                <a:spcPct val="90000"/>
              </a:lnSpc>
            </a:pPr>
            <a:r>
              <a:rPr lang="en-US" smtClean="0"/>
              <a:t>Do shell investors benefit from a reverse merger agreement, and if so, by how much?</a:t>
            </a:r>
          </a:p>
          <a:p>
            <a:pPr eaLnBrk="1" hangingPunct="1">
              <a:lnSpc>
                <a:spcPct val="90000"/>
              </a:lnSpc>
            </a:pPr>
            <a:r>
              <a:rPr lang="en-US" smtClean="0"/>
              <a:t>Do shell companies provide any certification for the reverse merger transactions they engage 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Data</a:t>
            </a:r>
          </a:p>
        </p:txBody>
      </p:sp>
      <p:sp>
        <p:nvSpPr>
          <p:cNvPr id="18435" name="Rectangle 3"/>
          <p:cNvSpPr>
            <a:spLocks noGrp="1" noChangeArrowheads="1"/>
          </p:cNvSpPr>
          <p:nvPr>
            <p:ph type="body" idx="1"/>
          </p:nvPr>
        </p:nvSpPr>
        <p:spPr>
          <a:xfrm>
            <a:off x="566738" y="1676400"/>
            <a:ext cx="8001000" cy="4495800"/>
          </a:xfrm>
        </p:spPr>
        <p:txBody>
          <a:bodyPr/>
          <a:lstStyle/>
          <a:p>
            <a:pPr eaLnBrk="1" hangingPunct="1"/>
            <a:r>
              <a:rPr lang="en-US" smtClean="0"/>
              <a:t>We obtain a proprietary detailed database of all reporting shell companies and their characteristics from DealFlow Media/PrivateRaise</a:t>
            </a:r>
          </a:p>
          <a:p>
            <a:pPr eaLnBrk="1" hangingPunct="1"/>
            <a:r>
              <a:rPr lang="en-US" smtClean="0"/>
              <a:t>Data fields include date of incorporation, date of latest filing, origin (natural, development stage, or virgin), current number of shareholders, current number of authorized shares, current number of shares outstanding, and state of incorporation</a:t>
            </a:r>
          </a:p>
          <a:p>
            <a:pPr eaLnBrk="1" hangingPunct="1"/>
            <a:r>
              <a:rPr lang="en-US" smtClean="0"/>
              <a:t>Shell firms trade on the OTCBB and Pink Sheets</a:t>
            </a:r>
          </a:p>
          <a:p>
            <a:pPr lvl="1" eaLnBrk="1" hangingPunct="1"/>
            <a:r>
              <a:rPr lang="en-US" smtClean="0"/>
              <a:t>Returns and volume data not available on CRSP</a:t>
            </a:r>
          </a:p>
          <a:p>
            <a:pPr lvl="1" eaLnBrk="1" hangingPunct="1"/>
            <a:r>
              <a:rPr lang="en-US" smtClean="0"/>
              <a:t>We obtain prices, bid-ask quotes, and volume from ThomsonOne/DataStream</a:t>
            </a:r>
          </a:p>
          <a:p>
            <a:pPr lvl="1" eaLnBrk="1" hangingPunct="1"/>
            <a:r>
              <a:rPr lang="en-US" smtClean="0"/>
              <a:t>Financial information is gathered from Thomson One/Worldscope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Data</a:t>
            </a:r>
          </a:p>
        </p:txBody>
      </p:sp>
      <p:sp>
        <p:nvSpPr>
          <p:cNvPr id="19459" name="Rectangle 3"/>
          <p:cNvSpPr>
            <a:spLocks noGrp="1" noChangeArrowheads="1"/>
          </p:cNvSpPr>
          <p:nvPr>
            <p:ph type="body" idx="1"/>
          </p:nvPr>
        </p:nvSpPr>
        <p:spPr/>
        <p:txBody>
          <a:bodyPr/>
          <a:lstStyle/>
          <a:p>
            <a:pPr algn="just" eaLnBrk="1" hangingPunct="1"/>
            <a:r>
              <a:rPr lang="en-US" smtClean="0"/>
              <a:t>We obtain market data on 287 trading shell firms over the period 2006-2008 (only 637 have tickers).</a:t>
            </a:r>
          </a:p>
          <a:p>
            <a:pPr algn="just" eaLnBrk="1" hangingPunct="1"/>
            <a:r>
              <a:rPr lang="en-US" smtClean="0"/>
              <a:t>We further obtain from DealFlow Media/PrivateRaise a listing of 444 shell reverse mergers taking place in 2007-2008. We obtain market data on 298 of these firms.</a:t>
            </a:r>
          </a:p>
          <a:p>
            <a:pPr lvl="1" algn="just" eaLnBrk="1" hangingPunct="1"/>
            <a:r>
              <a:rPr lang="en-US" smtClean="0"/>
              <a:t>We hand-collect all letter of intent announcements</a:t>
            </a:r>
          </a:p>
          <a:p>
            <a:pPr lvl="2" algn="just" eaLnBrk="1" hangingPunct="1"/>
            <a:r>
              <a:rPr lang="en-US" smtClean="0"/>
              <a:t>We find LOI dates for 75 firms</a:t>
            </a:r>
          </a:p>
          <a:p>
            <a:pPr lvl="1" algn="just" eaLnBrk="1" hangingPunct="1"/>
            <a:r>
              <a:rPr lang="en-US" smtClean="0"/>
              <a:t>We conduct two event studies</a:t>
            </a:r>
          </a:p>
          <a:p>
            <a:pPr lvl="2" algn="just" eaLnBrk="1" hangingPunct="1">
              <a:buFont typeface="Wingdings" pitchFamily="2" charset="2"/>
              <a:buAutoNum type="arabicPeriod"/>
            </a:pPr>
            <a:r>
              <a:rPr lang="en-US" smtClean="0"/>
              <a:t>The letter of intent announcement</a:t>
            </a:r>
          </a:p>
          <a:p>
            <a:pPr lvl="2" algn="just" eaLnBrk="1" hangingPunct="1">
              <a:buFont typeface="Wingdings" pitchFamily="2" charset="2"/>
              <a:buAutoNum type="arabicPeriod"/>
            </a:pPr>
            <a:r>
              <a:rPr lang="en-US" smtClean="0"/>
              <a:t>The actual reverse merger effective date</a:t>
            </a:r>
          </a:p>
          <a:p>
            <a:pPr lvl="1" algn="just" eaLnBrk="1" hangingPunct="1"/>
            <a:r>
              <a:rPr lang="en-US" smtClean="0"/>
              <a:t>We use the combined sample of 585 shell firms to compute performance and conduct a hazard analysis of the RM event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en-US" smtClean="0"/>
              <a:t>Distribution of Share Prices</a:t>
            </a:r>
          </a:p>
        </p:txBody>
      </p:sp>
      <p:graphicFrame>
        <p:nvGraphicFramePr>
          <p:cNvPr id="3074" name="Object 5"/>
          <p:cNvGraphicFramePr>
            <a:graphicFrameLocks noChangeAspect="1"/>
          </p:cNvGraphicFramePr>
          <p:nvPr/>
        </p:nvGraphicFramePr>
        <p:xfrm>
          <a:off x="990600" y="1752600"/>
          <a:ext cx="6705600" cy="4344988"/>
        </p:xfrm>
        <a:graphic>
          <a:graphicData uri="http://schemas.openxmlformats.org/presentationml/2006/ole">
            <p:oleObj spid="_x0000_s3074" name="Chart" r:id="rId4" imgW="5895975" imgH="3819525" progId="Excel.Char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5595</TotalTime>
  <Words>2110</Words>
  <Application>Microsoft Office PowerPoint</Application>
  <PresentationFormat>Bildschirmpräsentation (4:3)</PresentationFormat>
  <Paragraphs>333</Paragraphs>
  <Slides>31</Slides>
  <Notes>31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31</vt:i4>
      </vt:variant>
    </vt:vector>
  </HeadingPairs>
  <TitlesOfParts>
    <vt:vector size="39" baseType="lpstr">
      <vt:lpstr>Verdana</vt:lpstr>
      <vt:lpstr>Arial</vt:lpstr>
      <vt:lpstr>Wingdings</vt:lpstr>
      <vt:lpstr>Times New Roman</vt:lpstr>
      <vt:lpstr>Profile</vt:lpstr>
      <vt:lpstr>Microsoft Office Excel Chart</vt:lpstr>
      <vt:lpstr>Microsoft Excel Chart</vt:lpstr>
      <vt:lpstr>Microsoft Equation 3.0</vt:lpstr>
      <vt:lpstr>Shell Games</vt:lpstr>
      <vt:lpstr>Public Offerings by Type</vt:lpstr>
      <vt:lpstr>Reverse Mergers</vt:lpstr>
      <vt:lpstr>Shell Companies</vt:lpstr>
      <vt:lpstr>Shell Reverse Mergers</vt:lpstr>
      <vt:lpstr>Motivation</vt:lpstr>
      <vt:lpstr>Data</vt:lpstr>
      <vt:lpstr>Data</vt:lpstr>
      <vt:lpstr>Distribution of Share Prices</vt:lpstr>
      <vt:lpstr>Distribution of Quoted Half Spreads</vt:lpstr>
      <vt:lpstr>Shell Size and Volume</vt:lpstr>
      <vt:lpstr> The Impact of Bid-Ask Bounce</vt:lpstr>
      <vt:lpstr>A Typical Shell: WTMK</vt:lpstr>
      <vt:lpstr> Shell Firm Systematic Risk</vt:lpstr>
      <vt:lpstr>Shell Firm Idiosyncratic Risk</vt:lpstr>
      <vt:lpstr>Explaining Shell Investment</vt:lpstr>
      <vt:lpstr>Reverse Merger Cumulative Abnormal Returns</vt:lpstr>
      <vt:lpstr>Folie 18</vt:lpstr>
      <vt:lpstr>Letter of Intent Announcement </vt:lpstr>
      <vt:lpstr>Letter of Intent Announcement CARs</vt:lpstr>
      <vt:lpstr>Reverse Merger CARs for 49 Firms that Issued a LOI</vt:lpstr>
      <vt:lpstr>Liquidity Surrounding a Reverse Merger</vt:lpstr>
      <vt:lpstr>Ownership Surrounding a Reverse Merger </vt:lpstr>
      <vt:lpstr>Short-selling Surrounding a Reverse Merger</vt:lpstr>
      <vt:lpstr>Hazard Analysis</vt:lpstr>
      <vt:lpstr>Hazard Analysis</vt:lpstr>
      <vt:lpstr>SPACs</vt:lpstr>
      <vt:lpstr>SPACs</vt:lpstr>
      <vt:lpstr>SPAC CARs</vt:lpstr>
      <vt:lpstr>Reverse Merger CARs: Shells vs. SPACs</vt:lpstr>
      <vt:lpstr>Conclusions</vt:lpstr>
    </vt:vector>
  </TitlesOfParts>
  <Company>University Of Nebraska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CBA</dc:creator>
  <cp:lastModifiedBy>Ihr Benutzername</cp:lastModifiedBy>
  <cp:revision>340</cp:revision>
  <dcterms:created xsi:type="dcterms:W3CDTF">2005-10-10T15:01:51Z</dcterms:created>
  <dcterms:modified xsi:type="dcterms:W3CDTF">2012-01-09T22:28:50Z</dcterms:modified>
</cp:coreProperties>
</file>